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403" r:id="rId5"/>
    <p:sldId id="402" r:id="rId6"/>
    <p:sldId id="406" r:id="rId7"/>
    <p:sldId id="447" r:id="rId8"/>
    <p:sldId id="453" r:id="rId9"/>
    <p:sldId id="454" r:id="rId10"/>
    <p:sldId id="407" r:id="rId11"/>
    <p:sldId id="409" r:id="rId12"/>
    <p:sldId id="446" r:id="rId13"/>
    <p:sldId id="456" r:id="rId14"/>
    <p:sldId id="452" r:id="rId15"/>
    <p:sldId id="450" r:id="rId16"/>
  </p:sldIdLst>
  <p:sldSz cx="10693400" cy="7561263"/>
  <p:notesSz cx="6797675" cy="9928225"/>
  <p:defaultTextStyle>
    <a:defPPr>
      <a:defRPr lang="de-DE"/>
    </a:defPPr>
    <a:lvl1pPr algn="l" defTabSz="520716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28" charset="-128"/>
        <a:cs typeface="+mn-cs"/>
      </a:defRPr>
    </a:lvl1pPr>
    <a:lvl2pPr marL="520716" indent="-44633" algn="l" defTabSz="520716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28" charset="-128"/>
        <a:cs typeface="+mn-cs"/>
      </a:defRPr>
    </a:lvl2pPr>
    <a:lvl3pPr marL="1041430" indent="-89265" algn="l" defTabSz="520716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28" charset="-128"/>
        <a:cs typeface="+mn-cs"/>
      </a:defRPr>
    </a:lvl3pPr>
    <a:lvl4pPr marL="1563798" indent="-135551" algn="l" defTabSz="520716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28" charset="-128"/>
        <a:cs typeface="+mn-cs"/>
      </a:defRPr>
    </a:lvl4pPr>
    <a:lvl5pPr marL="2084514" indent="-180184" algn="l" defTabSz="520716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Arial" charset="0"/>
        <a:ea typeface="ＭＳ Ｐゴシック" pitchFamily="-28" charset="-128"/>
        <a:cs typeface="+mn-cs"/>
      </a:defRPr>
    </a:lvl5pPr>
    <a:lvl6pPr marL="2380412" algn="l" defTabSz="952165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28" charset="-128"/>
        <a:cs typeface="+mn-cs"/>
      </a:defRPr>
    </a:lvl6pPr>
    <a:lvl7pPr marL="2856494" algn="l" defTabSz="952165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28" charset="-128"/>
        <a:cs typeface="+mn-cs"/>
      </a:defRPr>
    </a:lvl7pPr>
    <a:lvl8pPr marL="3332577" algn="l" defTabSz="952165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28" charset="-128"/>
        <a:cs typeface="+mn-cs"/>
      </a:defRPr>
    </a:lvl8pPr>
    <a:lvl9pPr marL="3808659" algn="l" defTabSz="952165" rtl="0" eaLnBrk="1" latinLnBrk="0" hangingPunct="1">
      <a:defRPr sz="2100" kern="1200">
        <a:solidFill>
          <a:schemeClr val="tx1"/>
        </a:solidFill>
        <a:latin typeface="Arial" charset="0"/>
        <a:ea typeface="ＭＳ Ｐゴシック" pitchFamily="-28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66">
          <p15:clr>
            <a:srgbClr val="A4A3A4"/>
          </p15:clr>
        </p15:guide>
        <p15:guide id="2" orient="horz" pos="4274">
          <p15:clr>
            <a:srgbClr val="A4A3A4"/>
          </p15:clr>
        </p15:guide>
        <p15:guide id="3" orient="horz" pos="268">
          <p15:clr>
            <a:srgbClr val="A4A3A4"/>
          </p15:clr>
        </p15:guide>
        <p15:guide id="4" orient="horz" pos="4513">
          <p15:clr>
            <a:srgbClr val="A4A3A4"/>
          </p15:clr>
        </p15:guide>
        <p15:guide id="5" orient="horz" pos="826">
          <p15:clr>
            <a:srgbClr val="A4A3A4"/>
          </p15:clr>
        </p15:guide>
        <p15:guide id="6" pos="6396">
          <p15:clr>
            <a:srgbClr val="A4A3A4"/>
          </p15:clr>
        </p15:guide>
        <p15:guide id="7" pos="702">
          <p15:clr>
            <a:srgbClr val="A4A3A4"/>
          </p15:clr>
        </p15:guide>
        <p15:guide id="8" pos="4434">
          <p15:clr>
            <a:srgbClr val="A4A3A4"/>
          </p15:clr>
        </p15:guide>
        <p15:guide id="9" pos="3765">
          <p15:clr>
            <a:srgbClr val="A4A3A4"/>
          </p15:clr>
        </p15:guide>
        <p15:guide id="10" pos="362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9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E4BD"/>
    <a:srgbClr val="92D050"/>
    <a:srgbClr val="9BBB59"/>
    <a:srgbClr val="4F81BD"/>
    <a:srgbClr val="FF99FF"/>
    <a:srgbClr val="FDD518"/>
    <a:srgbClr val="FAD218"/>
    <a:srgbClr val="6699FF"/>
    <a:srgbClr val="ABB2B4"/>
    <a:srgbClr val="C6C6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Designformatvorlage 2 - Akz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Designformatvorlage 2 - Akz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85829" autoAdjust="0"/>
  </p:normalViewPr>
  <p:slideViewPr>
    <p:cSldViewPr snapToGrid="0">
      <p:cViewPr varScale="1">
        <p:scale>
          <a:sx n="128" d="100"/>
          <a:sy n="128" d="100"/>
        </p:scale>
        <p:origin x="378" y="138"/>
      </p:cViewPr>
      <p:guideLst>
        <p:guide orient="horz" pos="1166"/>
        <p:guide orient="horz" pos="4274"/>
        <p:guide orient="horz" pos="268"/>
        <p:guide orient="horz" pos="4513"/>
        <p:guide orient="horz" pos="826"/>
        <p:guide pos="6396"/>
        <p:guide pos="702"/>
        <p:guide pos="4434"/>
        <p:guide pos="3765"/>
        <p:guide pos="36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20" d="100"/>
          <a:sy n="120" d="100"/>
        </p:scale>
        <p:origin x="3144" y="-786"/>
      </p:cViewPr>
      <p:guideLst>
        <p:guide orient="horz" pos="3129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430093"/>
            <a:ext cx="2945657" cy="496409"/>
          </a:xfrm>
          <a:prstGeom prst="rect">
            <a:avLst/>
          </a:prstGeom>
        </p:spPr>
        <p:txBody>
          <a:bodyPr vert="horz" wrap="square" lIns="95485" tIns="47742" rIns="95485" bIns="47742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8" y="9430093"/>
            <a:ext cx="2945657" cy="496409"/>
          </a:xfrm>
          <a:prstGeom prst="rect">
            <a:avLst/>
          </a:prstGeom>
        </p:spPr>
        <p:txBody>
          <a:bodyPr vert="horz" wrap="square" lIns="95485" tIns="47742" rIns="95485" bIns="47742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30A6CF1E-4132-4AA8-BF4F-EB1AE3A6682F}" type="slidenum">
              <a:rPr lang="de-DE"/>
              <a:pPr/>
              <a:t>‹Nr.›</a:t>
            </a:fld>
            <a:endParaRPr lang="de-DE"/>
          </a:p>
        </p:txBody>
      </p:sp>
      <p:sp>
        <p:nvSpPr>
          <p:cNvPr id="2" name="Datumsplatzhalter 1"/>
          <p:cNvSpPr>
            <a:spLocks noGrp="1"/>
          </p:cNvSpPr>
          <p:nvPr>
            <p:ph type="dt" sz="quarter" idx="1"/>
          </p:nvPr>
        </p:nvSpPr>
        <p:spPr>
          <a:xfrm>
            <a:off x="3850448" y="5"/>
            <a:ext cx="2945657" cy="496409"/>
          </a:xfrm>
          <a:prstGeom prst="rect">
            <a:avLst/>
          </a:prstGeom>
        </p:spPr>
        <p:txBody>
          <a:bodyPr vert="horz" lIns="95485" tIns="47742" rIns="95485" bIns="47742" rtlCol="0"/>
          <a:lstStyle>
            <a:lvl1pPr algn="r">
              <a:defRPr sz="1300"/>
            </a:lvl1pPr>
          </a:lstStyle>
          <a:p>
            <a:fld id="{84493DFD-9A3D-4853-81A8-4057E1A4F6AF}" type="datetimeFigureOut">
              <a:rPr lang="de-CH" smtClean="0"/>
              <a:t>02.10.2024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97115465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2945657" cy="496409"/>
          </a:xfrm>
          <a:prstGeom prst="rect">
            <a:avLst/>
          </a:prstGeom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-28" charset="0"/>
              </a:defRPr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8" y="5"/>
            <a:ext cx="2945657" cy="496409"/>
          </a:xfrm>
          <a:prstGeom prst="rect">
            <a:avLst/>
          </a:prstGeom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-28" charset="0"/>
              </a:defRPr>
            </a:lvl1pPr>
          </a:lstStyle>
          <a:p>
            <a:fld id="{48253859-495C-4765-8621-0307E8A1E14E}" type="datetime1">
              <a:rPr lang="de-DE"/>
              <a:pPr/>
              <a:t>02.10.2024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2000" y="741363"/>
            <a:ext cx="527367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5485" tIns="47742" rIns="95485" bIns="47742" numCol="1" anchor="ctr" anchorCtr="0" compatLnSpc="1">
            <a:prstTxWarp prst="textNoShape">
              <a:avLst/>
            </a:prstTxWarp>
          </a:bodyPr>
          <a:lstStyle/>
          <a:p>
            <a:pPr lvl="0"/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13"/>
            <a:ext cx="5438140" cy="4467701"/>
          </a:xfrm>
          <a:prstGeom prst="rect">
            <a:avLst/>
          </a:prstGeom>
        </p:spPr>
        <p:txBody>
          <a:bodyPr vert="horz" wrap="square" lIns="95485" tIns="47742" rIns="95485" bIns="4774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CH"/>
              <a:t>Click to edit Master text styles</a:t>
            </a:r>
          </a:p>
          <a:p>
            <a:pPr lvl="1"/>
            <a:r>
              <a:rPr lang="de-CH"/>
              <a:t>Second level</a:t>
            </a:r>
          </a:p>
          <a:p>
            <a:pPr lvl="2"/>
            <a:r>
              <a:rPr lang="de-CH"/>
              <a:t>Third level</a:t>
            </a:r>
          </a:p>
          <a:p>
            <a:pPr lvl="3"/>
            <a:r>
              <a:rPr lang="de-CH"/>
              <a:t>Fourth level</a:t>
            </a:r>
          </a:p>
          <a:p>
            <a:pPr lvl="4"/>
            <a:r>
              <a:rPr lang="de-CH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9430093"/>
            <a:ext cx="2945657" cy="496409"/>
          </a:xfrm>
          <a:prstGeom prst="rect">
            <a:avLst/>
          </a:prstGeom>
        </p:spPr>
        <p:txBody>
          <a:bodyPr vert="horz" wrap="square" lIns="95485" tIns="47742" rIns="95485" bIns="47742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libri" pitchFamily="-28" charset="0"/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8" y="9430093"/>
            <a:ext cx="2945657" cy="496409"/>
          </a:xfrm>
          <a:prstGeom prst="rect">
            <a:avLst/>
          </a:prstGeom>
        </p:spPr>
        <p:txBody>
          <a:bodyPr vert="horz" wrap="square" lIns="95485" tIns="47742" rIns="95485" bIns="47742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-28" charset="0"/>
              </a:defRPr>
            </a:lvl1pPr>
          </a:lstStyle>
          <a:p>
            <a:fld id="{4CE2C2A4-863D-44F9-AA05-8937D5926EF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43987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476082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6" charset="-128"/>
        <a:cs typeface="ＭＳ Ｐゴシック" pitchFamily="16" charset="-128"/>
      </a:defRPr>
    </a:lvl1pPr>
    <a:lvl2pPr marL="476082" algn="l" defTabSz="476082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6" charset="-128"/>
        <a:cs typeface="+mn-cs"/>
      </a:defRPr>
    </a:lvl2pPr>
    <a:lvl3pPr marL="952165" algn="l" defTabSz="476082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6" charset="-128"/>
        <a:cs typeface="+mn-cs"/>
      </a:defRPr>
    </a:lvl3pPr>
    <a:lvl4pPr marL="1428247" algn="l" defTabSz="476082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6" charset="-128"/>
        <a:cs typeface="+mn-cs"/>
      </a:defRPr>
    </a:lvl4pPr>
    <a:lvl5pPr marL="1904329" algn="l" defTabSz="476082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16" charset="-128"/>
        <a:cs typeface="+mn-cs"/>
      </a:defRPr>
    </a:lvl5pPr>
    <a:lvl6pPr marL="2380412" algn="l" defTabSz="4760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56494" algn="l" defTabSz="4760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332577" algn="l" defTabSz="4760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808659" algn="l" defTabSz="47608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8253859-495C-4765-8621-0307E8A1E14E}" type="datetime1">
              <a:rPr lang="de-DE" smtClean="0"/>
              <a:pPr/>
              <a:t>02.10.2024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C2A4-863D-44F9-AA05-8937D5926EF4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23905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8253859-495C-4765-8621-0307E8A1E14E}" type="datetime1">
              <a:rPr lang="de-DE" smtClean="0"/>
              <a:pPr/>
              <a:t>02.10.2024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C2A4-863D-44F9-AA05-8937D5926EF4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630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8253859-495C-4765-8621-0307E8A1E14E}" type="datetime1">
              <a:rPr lang="de-DE" smtClean="0"/>
              <a:pPr/>
              <a:t>02.10.2024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C2A4-863D-44F9-AA05-8937D5926EF4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4363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8253859-495C-4765-8621-0307E8A1E14E}" type="datetime1">
              <a:rPr lang="de-DE" smtClean="0"/>
              <a:pPr/>
              <a:t>02.10.2024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C2A4-863D-44F9-AA05-8937D5926EF4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2493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8253859-495C-4765-8621-0307E8A1E14E}" type="datetime1">
              <a:rPr lang="de-DE" smtClean="0"/>
              <a:pPr/>
              <a:t>02.10.2024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C2A4-863D-44F9-AA05-8937D5926EF4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1969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8253859-495C-4765-8621-0307E8A1E14E}" type="datetime1">
              <a:rPr lang="de-DE" smtClean="0"/>
              <a:pPr/>
              <a:t>02.10.2024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C2A4-863D-44F9-AA05-8937D5926EF4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54468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8253859-495C-4765-8621-0307E8A1E14E}" type="datetime1">
              <a:rPr lang="de-DE" smtClean="0"/>
              <a:pPr/>
              <a:t>02.10.2024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C2A4-863D-44F9-AA05-8937D5926EF4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4530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8253859-495C-4765-8621-0307E8A1E14E}" type="datetime1">
              <a:rPr lang="de-DE" smtClean="0"/>
              <a:pPr/>
              <a:t>02.10.2024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C2A4-863D-44F9-AA05-8937D5926EF4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15437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8253859-495C-4765-8621-0307E8A1E14E}" type="datetime1">
              <a:rPr lang="de-DE" smtClean="0"/>
              <a:pPr/>
              <a:t>02.10.2024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C2A4-863D-44F9-AA05-8937D5926EF4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58089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48253859-495C-4765-8621-0307E8A1E14E}" type="datetime1">
              <a:rPr lang="de-DE" smtClean="0"/>
              <a:pPr/>
              <a:t>02.10.2024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2C2A4-863D-44F9-AA05-8937D5926EF4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2890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311275"/>
            <a:ext cx="10693400" cy="5473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lang="de-DE" dirty="0"/>
              <a:t>Hintergrundbild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 hasCustomPrompt="1"/>
          </p:nvPr>
        </p:nvSpPr>
        <p:spPr>
          <a:xfrm>
            <a:off x="975090" y="2983016"/>
            <a:ext cx="9178560" cy="71590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/>
            </a:lvl1pPr>
          </a:lstStyle>
          <a:p>
            <a:pPr lvl="0"/>
            <a:r>
              <a:rPr lang="de-DE" dirty="0"/>
              <a:t>Präsentationsthema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 hasCustomPrompt="1"/>
          </p:nvPr>
        </p:nvSpPr>
        <p:spPr>
          <a:xfrm>
            <a:off x="979675" y="3777437"/>
            <a:ext cx="9173975" cy="8502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/>
            </a:lvl1pPr>
          </a:lstStyle>
          <a:p>
            <a:pPr lvl="0"/>
            <a:r>
              <a:rPr lang="de-DE" dirty="0"/>
              <a:t>Untertitel hier einfügen</a:t>
            </a:r>
          </a:p>
        </p:txBody>
      </p:sp>
      <p:sp>
        <p:nvSpPr>
          <p:cNvPr id="5" name="Textplatzhalter 2"/>
          <p:cNvSpPr>
            <a:spLocks noGrp="1"/>
          </p:cNvSpPr>
          <p:nvPr>
            <p:ph type="body" sz="quarter" idx="15" hasCustomPrompt="1"/>
          </p:nvPr>
        </p:nvSpPr>
        <p:spPr>
          <a:xfrm>
            <a:off x="988952" y="5583711"/>
            <a:ext cx="9173975" cy="3877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de-DE" dirty="0"/>
              <a:t>Datum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324547" y="280126"/>
            <a:ext cx="4862513" cy="44608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durch Klicken hinzufügen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333047" y="702667"/>
            <a:ext cx="4856161" cy="35401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Untertitel</a:t>
            </a:r>
          </a:p>
        </p:txBody>
      </p:sp>
      <p:sp>
        <p:nvSpPr>
          <p:cNvPr id="17" name="Foliennummernplatzhalter 30"/>
          <p:cNvSpPr>
            <a:spLocks noGrp="1"/>
          </p:cNvSpPr>
          <p:nvPr>
            <p:ph type="sldNum" sz="quarter" idx="17"/>
          </p:nvPr>
        </p:nvSpPr>
        <p:spPr>
          <a:xfrm>
            <a:off x="9791700" y="7003204"/>
            <a:ext cx="397329" cy="271295"/>
          </a:xfrm>
        </p:spPr>
        <p:txBody>
          <a:bodyPr/>
          <a:lstStyle/>
          <a:p>
            <a:pPr>
              <a:defRPr/>
            </a:pPr>
            <a:fld id="{85517B0B-F6B6-4580-A8D4-BAA519B4AA46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4"/>
          </p:nvPr>
        </p:nvSpPr>
        <p:spPr>
          <a:xfrm>
            <a:off x="1007999" y="1749601"/>
            <a:ext cx="9181029" cy="5035374"/>
          </a:xfrm>
          <a:prstGeom prst="rect">
            <a:avLst/>
          </a:prstGeom>
        </p:spPr>
        <p:txBody>
          <a:bodyPr/>
          <a:lstStyle>
            <a:lvl1pPr marL="266700" indent="-266700">
              <a:buFont typeface="Arial" pitchFamily="34" charset="0"/>
              <a:buChar char="•"/>
              <a:defRPr sz="1800"/>
            </a:lvl1pPr>
            <a:lvl2pPr marL="846369" indent="-325654">
              <a:buFont typeface="Arial" pitchFamily="34" charset="0"/>
              <a:buChar char="•"/>
              <a:defRPr sz="1800"/>
            </a:lvl2pPr>
            <a:lvl3pPr marL="1302614" indent="-259532">
              <a:buFont typeface="Arial" pitchFamily="34" charset="0"/>
              <a:buChar char="•"/>
              <a:defRPr sz="1800"/>
            </a:lvl3pPr>
            <a:lvl4pPr marL="1824982" indent="-259532">
              <a:buFont typeface="Arial" pitchFamily="34" charset="0"/>
              <a:buChar char="•"/>
              <a:defRPr sz="1800"/>
            </a:lvl4pPr>
            <a:lvl5pPr marL="2345698" indent="-259532">
              <a:buFont typeface="Arial" pitchFamily="34" charset="0"/>
              <a:buChar char="•"/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1026367" y="1223811"/>
            <a:ext cx="9181323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Datumsplatzhalter 29"/>
          <p:cNvSpPr>
            <a:spLocks noGrp="1"/>
          </p:cNvSpPr>
          <p:nvPr>
            <p:ph type="dt" sz="half" idx="16"/>
          </p:nvPr>
        </p:nvSpPr>
        <p:spPr>
          <a:xfrm>
            <a:off x="1012578" y="7007577"/>
            <a:ext cx="2133600" cy="271295"/>
          </a:xfrm>
        </p:spPr>
        <p:txBody>
          <a:bodyPr/>
          <a:lstStyle/>
          <a:p>
            <a:r>
              <a:rPr lang="nl-NL" dirty="0"/>
              <a:t>© SW Wetzikon  │  </a:t>
            </a:r>
            <a:fld id="{23A3FFE7-69A1-4463-9C94-B28021ACC43B}" type="datetime4">
              <a:rPr lang="de-CH" smtClean="0"/>
              <a:t>2. Oktober 2024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7220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2"/>
          </p:nvPr>
        </p:nvSpPr>
        <p:spPr>
          <a:xfrm>
            <a:off x="5976937" y="1744823"/>
            <a:ext cx="4212091" cy="50401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4"/>
          </p:nvPr>
        </p:nvSpPr>
        <p:spPr>
          <a:xfrm>
            <a:off x="1008000" y="1749601"/>
            <a:ext cx="4749863" cy="5035374"/>
          </a:xfrm>
          <a:prstGeom prst="rect">
            <a:avLst/>
          </a:prstGeom>
        </p:spPr>
        <p:txBody>
          <a:bodyPr/>
          <a:lstStyle>
            <a:lvl1pPr marL="266700" indent="-266700">
              <a:buFont typeface="Arial" pitchFamily="34" charset="0"/>
              <a:buChar char="•"/>
              <a:defRPr sz="1800"/>
            </a:lvl1pPr>
            <a:lvl2pPr marL="846369" indent="-325654">
              <a:buFont typeface="Arial" pitchFamily="34" charset="0"/>
              <a:buChar char="•"/>
              <a:defRPr sz="1800"/>
            </a:lvl2pPr>
            <a:lvl3pPr marL="1302614" indent="-259532">
              <a:buFont typeface="Arial" pitchFamily="34" charset="0"/>
              <a:buChar char="•"/>
              <a:defRPr sz="1800"/>
            </a:lvl3pPr>
            <a:lvl4pPr marL="1824982" indent="-259532">
              <a:buFont typeface="Arial" pitchFamily="34" charset="0"/>
              <a:buChar char="•"/>
              <a:defRPr sz="1800"/>
            </a:lvl4pPr>
            <a:lvl5pPr marL="2345698" indent="-259532">
              <a:buFont typeface="Arial" pitchFamily="34" charset="0"/>
              <a:buChar char="•"/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6" name="Datumsplatzhalter 29"/>
          <p:cNvSpPr>
            <a:spLocks noGrp="1"/>
          </p:cNvSpPr>
          <p:nvPr>
            <p:ph type="dt" sz="half" idx="16"/>
          </p:nvPr>
        </p:nvSpPr>
        <p:spPr>
          <a:xfrm>
            <a:off x="1012578" y="7007577"/>
            <a:ext cx="2133600" cy="271295"/>
          </a:xfrm>
        </p:spPr>
        <p:txBody>
          <a:bodyPr/>
          <a:lstStyle/>
          <a:p>
            <a:r>
              <a:rPr lang="nl-NL" dirty="0"/>
              <a:t>© SW Wetzikon  │  </a:t>
            </a:r>
            <a:fld id="{23A3FFE7-69A1-4463-9C94-B28021ACC43B}" type="datetime4">
              <a:rPr lang="de-CH" smtClean="0"/>
              <a:t>2. Oktober 2024</a:t>
            </a:fld>
            <a:endParaRPr lang="nl-NL" dirty="0"/>
          </a:p>
        </p:txBody>
      </p:sp>
      <p:sp>
        <p:nvSpPr>
          <p:cNvPr id="17" name="Foliennummernplatzhalter 30"/>
          <p:cNvSpPr>
            <a:spLocks noGrp="1"/>
          </p:cNvSpPr>
          <p:nvPr>
            <p:ph type="sldNum" sz="quarter" idx="17"/>
          </p:nvPr>
        </p:nvSpPr>
        <p:spPr>
          <a:xfrm>
            <a:off x="9791700" y="7003204"/>
            <a:ext cx="397329" cy="271295"/>
          </a:xfrm>
        </p:spPr>
        <p:txBody>
          <a:bodyPr/>
          <a:lstStyle/>
          <a:p>
            <a:pPr>
              <a:defRPr/>
            </a:pPr>
            <a:fld id="{85517B0B-F6B6-4580-A8D4-BAA519B4AA46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324547" y="280126"/>
            <a:ext cx="4862513" cy="44608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durch Klicken hinzufügen</a:t>
            </a:r>
          </a:p>
        </p:txBody>
      </p:sp>
      <p:sp>
        <p:nvSpPr>
          <p:cNvPr id="14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333047" y="702667"/>
            <a:ext cx="4856161" cy="35401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Untertitel</a:t>
            </a:r>
          </a:p>
        </p:txBody>
      </p:sp>
      <p:cxnSp>
        <p:nvCxnSpPr>
          <p:cNvPr id="15" name="Gerade Verbindung 12"/>
          <p:cNvCxnSpPr/>
          <p:nvPr userDrawn="1"/>
        </p:nvCxnSpPr>
        <p:spPr>
          <a:xfrm>
            <a:off x="1026367" y="1223811"/>
            <a:ext cx="9181323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5926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2"/>
          </p:nvPr>
        </p:nvSpPr>
        <p:spPr>
          <a:xfrm>
            <a:off x="998377" y="1744823"/>
            <a:ext cx="6102219" cy="50401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6" name="Textplatzhalter 3"/>
          <p:cNvSpPr>
            <a:spLocks noGrp="1"/>
          </p:cNvSpPr>
          <p:nvPr>
            <p:ph type="body" sz="quarter" idx="14"/>
          </p:nvPr>
        </p:nvSpPr>
        <p:spPr>
          <a:xfrm>
            <a:off x="7259216" y="1749601"/>
            <a:ext cx="2901821" cy="503537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  <a:lvl2pPr marL="846369" indent="-325654">
              <a:buFont typeface="Arial" pitchFamily="34" charset="0"/>
              <a:buChar char="•"/>
              <a:defRPr sz="1800"/>
            </a:lvl2pPr>
            <a:lvl3pPr marL="1302614" indent="-259532">
              <a:buFont typeface="Arial" pitchFamily="34" charset="0"/>
              <a:buChar char="•"/>
              <a:defRPr sz="1800"/>
            </a:lvl3pPr>
            <a:lvl4pPr marL="1824982" indent="-259532">
              <a:buFont typeface="Arial" pitchFamily="34" charset="0"/>
              <a:buChar char="•"/>
              <a:defRPr sz="1800"/>
            </a:lvl4pPr>
            <a:lvl5pPr marL="2345698" indent="-259532">
              <a:buFont typeface="Arial" pitchFamily="34" charset="0"/>
              <a:buChar char="•"/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11" name="Foliennummernplatzhalter 30"/>
          <p:cNvSpPr>
            <a:spLocks noGrp="1"/>
          </p:cNvSpPr>
          <p:nvPr>
            <p:ph type="sldNum" sz="quarter" idx="17"/>
          </p:nvPr>
        </p:nvSpPr>
        <p:spPr>
          <a:xfrm>
            <a:off x="9791700" y="7003204"/>
            <a:ext cx="397329" cy="271295"/>
          </a:xfrm>
        </p:spPr>
        <p:txBody>
          <a:bodyPr/>
          <a:lstStyle/>
          <a:p>
            <a:pPr>
              <a:defRPr/>
            </a:pPr>
            <a:fld id="{85517B0B-F6B6-4580-A8D4-BAA519B4AA46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  <p:sp>
        <p:nvSpPr>
          <p:cNvPr id="14" name="Datumsplatzhalter 29"/>
          <p:cNvSpPr>
            <a:spLocks noGrp="1"/>
          </p:cNvSpPr>
          <p:nvPr>
            <p:ph type="dt" sz="half" idx="16"/>
          </p:nvPr>
        </p:nvSpPr>
        <p:spPr>
          <a:xfrm>
            <a:off x="1012578" y="7007577"/>
            <a:ext cx="2133600" cy="271295"/>
          </a:xfrm>
        </p:spPr>
        <p:txBody>
          <a:bodyPr/>
          <a:lstStyle/>
          <a:p>
            <a:r>
              <a:rPr lang="nl-NL" dirty="0"/>
              <a:t>© SW Wetzikon  │  </a:t>
            </a:r>
            <a:fld id="{23A3FFE7-69A1-4463-9C94-B28021ACC43B}" type="datetime4">
              <a:rPr lang="de-CH" smtClean="0"/>
              <a:t>2. Oktober 2024</a:t>
            </a:fld>
            <a:endParaRPr lang="nl-NL" dirty="0"/>
          </a:p>
        </p:txBody>
      </p:sp>
      <p:sp>
        <p:nvSpPr>
          <p:cNvPr id="16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324547" y="280126"/>
            <a:ext cx="4862513" cy="44608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durch Klicken hinzufügen</a:t>
            </a:r>
          </a:p>
        </p:txBody>
      </p:sp>
      <p:sp>
        <p:nvSpPr>
          <p:cNvPr id="17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333047" y="702667"/>
            <a:ext cx="4856161" cy="35401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Untertitel</a:t>
            </a:r>
          </a:p>
        </p:txBody>
      </p:sp>
      <p:cxnSp>
        <p:nvCxnSpPr>
          <p:cNvPr id="18" name="Gerade Verbindung 12"/>
          <p:cNvCxnSpPr/>
          <p:nvPr userDrawn="1"/>
        </p:nvCxnSpPr>
        <p:spPr>
          <a:xfrm>
            <a:off x="1026367" y="1223811"/>
            <a:ext cx="9181323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7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4"/>
          <p:cNvSpPr>
            <a:spLocks noGrp="1"/>
          </p:cNvSpPr>
          <p:nvPr>
            <p:ph type="pic" sz="quarter" idx="12" hasCustomPrompt="1"/>
          </p:nvPr>
        </p:nvSpPr>
        <p:spPr>
          <a:xfrm>
            <a:off x="1017040" y="1765961"/>
            <a:ext cx="9183266" cy="50190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/>
            </a:lvl1pPr>
          </a:lstStyle>
          <a:p>
            <a:r>
              <a:rPr lang="de-DE" dirty="0"/>
              <a:t>Diagramm durch Klicken auf Symbol hinzufügen</a:t>
            </a:r>
          </a:p>
        </p:txBody>
      </p:sp>
      <p:sp>
        <p:nvSpPr>
          <p:cNvPr id="9" name="Foliennummernplatzhalter 30"/>
          <p:cNvSpPr>
            <a:spLocks noGrp="1"/>
          </p:cNvSpPr>
          <p:nvPr>
            <p:ph type="sldNum" sz="quarter" idx="17"/>
          </p:nvPr>
        </p:nvSpPr>
        <p:spPr>
          <a:xfrm>
            <a:off x="9791700" y="7003204"/>
            <a:ext cx="397329" cy="271295"/>
          </a:xfrm>
        </p:spPr>
        <p:txBody>
          <a:bodyPr/>
          <a:lstStyle/>
          <a:p>
            <a:pPr>
              <a:defRPr/>
            </a:pPr>
            <a:fld id="{85517B0B-F6B6-4580-A8D4-BAA519B4AA46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  <p:sp>
        <p:nvSpPr>
          <p:cNvPr id="12" name="Datumsplatzhalter 29"/>
          <p:cNvSpPr>
            <a:spLocks noGrp="1"/>
          </p:cNvSpPr>
          <p:nvPr>
            <p:ph type="dt" sz="half" idx="18"/>
          </p:nvPr>
        </p:nvSpPr>
        <p:spPr>
          <a:xfrm>
            <a:off x="1012578" y="7007577"/>
            <a:ext cx="2133600" cy="271295"/>
          </a:xfrm>
        </p:spPr>
        <p:txBody>
          <a:bodyPr/>
          <a:lstStyle/>
          <a:p>
            <a:r>
              <a:rPr lang="nl-NL" dirty="0"/>
              <a:t>© SW Wetzikon  │  </a:t>
            </a:r>
            <a:fld id="{23A3FFE7-69A1-4463-9C94-B28021ACC43B}" type="datetime4">
              <a:rPr lang="de-CH" smtClean="0"/>
              <a:t>2. Oktober 2024</a:t>
            </a:fld>
            <a:endParaRPr lang="nl-NL" dirty="0"/>
          </a:p>
        </p:txBody>
      </p:sp>
      <p:sp>
        <p:nvSpPr>
          <p:cNvPr id="16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324547" y="280126"/>
            <a:ext cx="4862513" cy="44608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durch Klicken hinzufügen</a:t>
            </a:r>
          </a:p>
        </p:txBody>
      </p:sp>
      <p:sp>
        <p:nvSpPr>
          <p:cNvPr id="17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333047" y="702667"/>
            <a:ext cx="4856161" cy="35401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Untertitel</a:t>
            </a:r>
          </a:p>
        </p:txBody>
      </p:sp>
      <p:cxnSp>
        <p:nvCxnSpPr>
          <p:cNvPr id="18" name="Gerade Verbindung 12"/>
          <p:cNvCxnSpPr/>
          <p:nvPr userDrawn="1"/>
        </p:nvCxnSpPr>
        <p:spPr>
          <a:xfrm>
            <a:off x="1026367" y="1223811"/>
            <a:ext cx="9181323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146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4"/>
          <p:cNvSpPr>
            <a:spLocks noGrp="1"/>
          </p:cNvSpPr>
          <p:nvPr>
            <p:ph type="pic" sz="quarter" idx="14"/>
          </p:nvPr>
        </p:nvSpPr>
        <p:spPr>
          <a:xfrm>
            <a:off x="6042255" y="1767046"/>
            <a:ext cx="1980000" cy="198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3" name="Textplatzhalt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6042255" y="3857757"/>
            <a:ext cx="1980000" cy="36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+mn-lt"/>
              </a:defRPr>
            </a:lvl1pPr>
          </a:lstStyle>
          <a:p>
            <a:pPr lvl="0"/>
            <a:r>
              <a:rPr lang="de-DE" dirty="0"/>
              <a:t>Bildlegende</a:t>
            </a:r>
          </a:p>
        </p:txBody>
      </p:sp>
      <p:sp>
        <p:nvSpPr>
          <p:cNvPr id="14" name="Bildplatzhalter 4"/>
          <p:cNvSpPr>
            <a:spLocks noGrp="1"/>
          </p:cNvSpPr>
          <p:nvPr>
            <p:ph type="pic" sz="quarter" idx="19"/>
          </p:nvPr>
        </p:nvSpPr>
        <p:spPr>
          <a:xfrm>
            <a:off x="8201643" y="1776377"/>
            <a:ext cx="1980000" cy="198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5" name="Textplatzhalt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8201643" y="3857757"/>
            <a:ext cx="1980000" cy="36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+mn-lt"/>
              </a:defRPr>
            </a:lvl1pPr>
          </a:lstStyle>
          <a:p>
            <a:pPr lvl="0"/>
            <a:r>
              <a:rPr lang="de-DE" dirty="0"/>
              <a:t>Bildlegende</a:t>
            </a:r>
          </a:p>
        </p:txBody>
      </p:sp>
      <p:sp>
        <p:nvSpPr>
          <p:cNvPr id="16" name="Bildplatzhalter 4"/>
          <p:cNvSpPr>
            <a:spLocks noGrp="1"/>
          </p:cNvSpPr>
          <p:nvPr>
            <p:ph type="pic" sz="quarter" idx="21"/>
          </p:nvPr>
        </p:nvSpPr>
        <p:spPr>
          <a:xfrm>
            <a:off x="8201643" y="4362257"/>
            <a:ext cx="1980000" cy="198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7" name="Textplatzhalt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8201643" y="6424975"/>
            <a:ext cx="1980000" cy="36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+mn-lt"/>
              </a:defRPr>
            </a:lvl1pPr>
          </a:lstStyle>
          <a:p>
            <a:pPr lvl="0"/>
            <a:r>
              <a:rPr lang="de-DE" dirty="0"/>
              <a:t>Bildlegende</a:t>
            </a:r>
          </a:p>
        </p:txBody>
      </p:sp>
      <p:sp>
        <p:nvSpPr>
          <p:cNvPr id="18" name="Bildplatzhalter 4"/>
          <p:cNvSpPr>
            <a:spLocks noGrp="1"/>
          </p:cNvSpPr>
          <p:nvPr>
            <p:ph type="pic" sz="quarter" idx="23"/>
          </p:nvPr>
        </p:nvSpPr>
        <p:spPr>
          <a:xfrm>
            <a:off x="6042255" y="4362257"/>
            <a:ext cx="1980000" cy="198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r>
              <a:rPr lang="de-DE"/>
              <a:t>Bild durch Klicken auf Symbol hinzufügen</a:t>
            </a:r>
            <a:endParaRPr lang="de-DE" dirty="0"/>
          </a:p>
        </p:txBody>
      </p:sp>
      <p:sp>
        <p:nvSpPr>
          <p:cNvPr id="19" name="Textplatzhalter 10"/>
          <p:cNvSpPr>
            <a:spLocks noGrp="1"/>
          </p:cNvSpPr>
          <p:nvPr>
            <p:ph type="body" sz="quarter" idx="24" hasCustomPrompt="1"/>
          </p:nvPr>
        </p:nvSpPr>
        <p:spPr>
          <a:xfrm>
            <a:off x="6042255" y="6424975"/>
            <a:ext cx="1980000" cy="36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latin typeface="+mn-lt"/>
              </a:defRPr>
            </a:lvl1pPr>
          </a:lstStyle>
          <a:p>
            <a:pPr lvl="0"/>
            <a:r>
              <a:rPr lang="de-DE" dirty="0"/>
              <a:t>Bildlegende</a:t>
            </a:r>
          </a:p>
        </p:txBody>
      </p:sp>
      <p:sp>
        <p:nvSpPr>
          <p:cNvPr id="22" name="Textplatzhalter 3"/>
          <p:cNvSpPr>
            <a:spLocks noGrp="1"/>
          </p:cNvSpPr>
          <p:nvPr>
            <p:ph type="body" sz="quarter" idx="25"/>
          </p:nvPr>
        </p:nvSpPr>
        <p:spPr>
          <a:xfrm>
            <a:off x="1017037" y="1749601"/>
            <a:ext cx="4851918" cy="5035374"/>
          </a:xfrm>
          <a:prstGeom prst="rect">
            <a:avLst/>
          </a:prstGeom>
        </p:spPr>
        <p:txBody>
          <a:bodyPr/>
          <a:lstStyle>
            <a:lvl1pPr marL="266700" indent="-266700">
              <a:buFont typeface="Arial" pitchFamily="34" charset="0"/>
              <a:buChar char="•"/>
              <a:defRPr sz="1800"/>
            </a:lvl1pPr>
            <a:lvl2pPr marL="846369" indent="-325654">
              <a:buFont typeface="Arial" pitchFamily="34" charset="0"/>
              <a:buChar char="•"/>
              <a:defRPr sz="1800"/>
            </a:lvl2pPr>
            <a:lvl3pPr marL="1302614" indent="-259532">
              <a:buFont typeface="Arial" pitchFamily="34" charset="0"/>
              <a:buChar char="•"/>
              <a:defRPr sz="1800"/>
            </a:lvl3pPr>
            <a:lvl4pPr marL="1824982" indent="-259532">
              <a:buFont typeface="Arial" pitchFamily="34" charset="0"/>
              <a:buChar char="•"/>
              <a:defRPr sz="1800"/>
            </a:lvl4pPr>
            <a:lvl5pPr marL="2345698" indent="-259532">
              <a:buFont typeface="Arial" pitchFamily="34" charset="0"/>
              <a:buChar char="•"/>
              <a:defRPr sz="18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DE" dirty="0"/>
          </a:p>
        </p:txBody>
      </p:sp>
      <p:sp>
        <p:nvSpPr>
          <p:cNvPr id="21" name="Foliennummernplatzhalter 30"/>
          <p:cNvSpPr>
            <a:spLocks noGrp="1"/>
          </p:cNvSpPr>
          <p:nvPr>
            <p:ph type="sldNum" sz="quarter" idx="16"/>
          </p:nvPr>
        </p:nvSpPr>
        <p:spPr>
          <a:xfrm>
            <a:off x="9791700" y="7003204"/>
            <a:ext cx="397329" cy="271295"/>
          </a:xfrm>
        </p:spPr>
        <p:txBody>
          <a:bodyPr/>
          <a:lstStyle/>
          <a:p>
            <a:pPr>
              <a:defRPr/>
            </a:pPr>
            <a:fld id="{85517B0B-F6B6-4580-A8D4-BAA519B4AA46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  <p:sp>
        <p:nvSpPr>
          <p:cNvPr id="27" name="Datumsplatzhalter 29"/>
          <p:cNvSpPr>
            <a:spLocks noGrp="1"/>
          </p:cNvSpPr>
          <p:nvPr>
            <p:ph type="dt" sz="half" idx="27"/>
          </p:nvPr>
        </p:nvSpPr>
        <p:spPr>
          <a:xfrm>
            <a:off x="1012578" y="7007577"/>
            <a:ext cx="2133600" cy="271295"/>
          </a:xfrm>
        </p:spPr>
        <p:txBody>
          <a:bodyPr/>
          <a:lstStyle/>
          <a:p>
            <a:r>
              <a:rPr lang="nl-NL" dirty="0"/>
              <a:t>© SW Wetzikon  │  </a:t>
            </a:r>
            <a:fld id="{23A3FFE7-69A1-4463-9C94-B28021ACC43B}" type="datetime4">
              <a:rPr lang="de-CH" smtClean="0"/>
              <a:t>2. Oktober 2024</a:t>
            </a:fld>
            <a:endParaRPr lang="nl-NL" dirty="0"/>
          </a:p>
        </p:txBody>
      </p:sp>
      <p:sp>
        <p:nvSpPr>
          <p:cNvPr id="29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324547" y="280126"/>
            <a:ext cx="4862513" cy="44608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durch Klicken hinzufügen</a:t>
            </a:r>
          </a:p>
        </p:txBody>
      </p:sp>
      <p:sp>
        <p:nvSpPr>
          <p:cNvPr id="30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333047" y="702667"/>
            <a:ext cx="4856161" cy="35401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Untertitel</a:t>
            </a:r>
          </a:p>
        </p:txBody>
      </p:sp>
      <p:cxnSp>
        <p:nvCxnSpPr>
          <p:cNvPr id="31" name="Gerade Verbindung 12"/>
          <p:cNvCxnSpPr/>
          <p:nvPr userDrawn="1"/>
        </p:nvCxnSpPr>
        <p:spPr>
          <a:xfrm>
            <a:off x="1026367" y="1223811"/>
            <a:ext cx="9181323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0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30"/>
          <p:cNvSpPr>
            <a:spLocks noGrp="1"/>
          </p:cNvSpPr>
          <p:nvPr>
            <p:ph type="sldNum" sz="quarter" idx="17"/>
          </p:nvPr>
        </p:nvSpPr>
        <p:spPr>
          <a:xfrm>
            <a:off x="9791700" y="7003204"/>
            <a:ext cx="397329" cy="271295"/>
          </a:xfrm>
        </p:spPr>
        <p:txBody>
          <a:bodyPr/>
          <a:lstStyle/>
          <a:p>
            <a:pPr>
              <a:defRPr/>
            </a:pPr>
            <a:fld id="{85517B0B-F6B6-4580-A8D4-BAA519B4AA46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  <p:sp>
        <p:nvSpPr>
          <p:cNvPr id="11" name="Inhaltsplatzhalter 2"/>
          <p:cNvSpPr>
            <a:spLocks noGrp="1"/>
          </p:cNvSpPr>
          <p:nvPr>
            <p:ph idx="1"/>
          </p:nvPr>
        </p:nvSpPr>
        <p:spPr>
          <a:xfrm>
            <a:off x="1007706" y="1757237"/>
            <a:ext cx="9199984" cy="5040873"/>
          </a:xfrm>
          <a:prstGeom prst="rect">
            <a:avLst/>
          </a:prstGeom>
        </p:spPr>
        <p:txBody>
          <a:bodyPr lIns="75262" tIns="75262" rIns="75262" bIns="75262"/>
          <a:lstStyle>
            <a:lvl1pPr>
              <a:defRPr sz="1700">
                <a:solidFill>
                  <a:schemeClr val="tx1"/>
                </a:solidFill>
              </a:defRPr>
            </a:lvl1pPr>
            <a:lvl2pPr marL="745077" indent="-365071">
              <a:defRPr sz="1500"/>
            </a:lvl2pPr>
            <a:lvl3pPr marL="1125083" indent="-380006">
              <a:defRPr sz="1300"/>
            </a:lvl3pPr>
            <a:lvl4pPr marL="1503429" indent="-378346">
              <a:defRPr sz="1300"/>
            </a:lvl4pPr>
            <a:lvl5pPr marL="1870160" indent="-366731">
              <a:defRPr sz="13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16" name="Datumsplatzhalter 29"/>
          <p:cNvSpPr>
            <a:spLocks noGrp="1"/>
          </p:cNvSpPr>
          <p:nvPr>
            <p:ph type="dt" sz="half" idx="18"/>
          </p:nvPr>
        </p:nvSpPr>
        <p:spPr>
          <a:xfrm>
            <a:off x="1012578" y="7007577"/>
            <a:ext cx="2133600" cy="271295"/>
          </a:xfrm>
        </p:spPr>
        <p:txBody>
          <a:bodyPr/>
          <a:lstStyle/>
          <a:p>
            <a:r>
              <a:rPr lang="nl-NL" dirty="0"/>
              <a:t>© SW Wetzikon  │  </a:t>
            </a:r>
            <a:fld id="{23A3FFE7-69A1-4463-9C94-B28021ACC43B}" type="datetime4">
              <a:rPr lang="de-CH" smtClean="0"/>
              <a:t>2. Oktober 2024</a:t>
            </a:fld>
            <a:endParaRPr lang="nl-NL" dirty="0"/>
          </a:p>
        </p:txBody>
      </p:sp>
      <p:sp>
        <p:nvSpPr>
          <p:cNvPr id="18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324547" y="280126"/>
            <a:ext cx="4862513" cy="446088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durch Klicken hinzufügen</a:t>
            </a:r>
          </a:p>
        </p:txBody>
      </p:sp>
      <p:sp>
        <p:nvSpPr>
          <p:cNvPr id="19" name="Textplatzhalt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5333047" y="702667"/>
            <a:ext cx="4856161" cy="35401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de-DE" dirty="0"/>
              <a:t>Untertitel</a:t>
            </a:r>
          </a:p>
        </p:txBody>
      </p:sp>
      <p:cxnSp>
        <p:nvCxnSpPr>
          <p:cNvPr id="20" name="Gerade Verbindung 12"/>
          <p:cNvCxnSpPr/>
          <p:nvPr userDrawn="1"/>
        </p:nvCxnSpPr>
        <p:spPr>
          <a:xfrm>
            <a:off x="1026367" y="1223811"/>
            <a:ext cx="9181323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280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ußzeilenplatzhalter 5"/>
          <p:cNvSpPr txBox="1">
            <a:spLocks/>
          </p:cNvSpPr>
          <p:nvPr/>
        </p:nvSpPr>
        <p:spPr>
          <a:xfrm>
            <a:off x="4680000" y="6911562"/>
            <a:ext cx="1926073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algn="l" defTabSz="520716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-28" charset="-128"/>
                <a:cs typeface="+mn-cs"/>
              </a:defRPr>
            </a:lvl1pPr>
            <a:lvl2pPr marL="520716" indent="-44633" algn="l" defTabSz="520716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charset="0"/>
                <a:ea typeface="ＭＳ Ｐゴシック" pitchFamily="-28" charset="-128"/>
                <a:cs typeface="+mn-cs"/>
              </a:defRPr>
            </a:lvl2pPr>
            <a:lvl3pPr marL="1041430" indent="-89265" algn="l" defTabSz="520716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charset="0"/>
                <a:ea typeface="ＭＳ Ｐゴシック" pitchFamily="-28" charset="-128"/>
                <a:cs typeface="+mn-cs"/>
              </a:defRPr>
            </a:lvl3pPr>
            <a:lvl4pPr marL="1563798" indent="-135551" algn="l" defTabSz="520716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charset="0"/>
                <a:ea typeface="ＭＳ Ｐゴシック" pitchFamily="-28" charset="-128"/>
                <a:cs typeface="+mn-cs"/>
              </a:defRPr>
            </a:lvl4pPr>
            <a:lvl5pPr marL="2084514" indent="-180184" algn="l" defTabSz="520716" rtl="0" fontAlgn="base">
              <a:spcBef>
                <a:spcPct val="0"/>
              </a:spcBef>
              <a:spcAft>
                <a:spcPct val="0"/>
              </a:spcAft>
              <a:defRPr sz="2100" kern="1200">
                <a:solidFill>
                  <a:schemeClr val="tx1"/>
                </a:solidFill>
                <a:latin typeface="Arial" charset="0"/>
                <a:ea typeface="ＭＳ Ｐゴシック" pitchFamily="-28" charset="-128"/>
                <a:cs typeface="+mn-cs"/>
              </a:defRPr>
            </a:lvl5pPr>
            <a:lvl6pPr marL="2380412" algn="l" defTabSz="952165" rtl="0" eaLnBrk="1" latinLnBrk="0" hangingPunct="1">
              <a:defRPr sz="2100" kern="1200">
                <a:solidFill>
                  <a:schemeClr val="tx1"/>
                </a:solidFill>
                <a:latin typeface="Arial" charset="0"/>
                <a:ea typeface="ＭＳ Ｐゴシック" pitchFamily="-28" charset="-128"/>
                <a:cs typeface="+mn-cs"/>
              </a:defRPr>
            </a:lvl6pPr>
            <a:lvl7pPr marL="2856494" algn="l" defTabSz="952165" rtl="0" eaLnBrk="1" latinLnBrk="0" hangingPunct="1">
              <a:defRPr sz="2100" kern="1200">
                <a:solidFill>
                  <a:schemeClr val="tx1"/>
                </a:solidFill>
                <a:latin typeface="Arial" charset="0"/>
                <a:ea typeface="ＭＳ Ｐゴシック" pitchFamily="-28" charset="-128"/>
                <a:cs typeface="+mn-cs"/>
              </a:defRPr>
            </a:lvl7pPr>
            <a:lvl8pPr marL="3332577" algn="l" defTabSz="952165" rtl="0" eaLnBrk="1" latinLnBrk="0" hangingPunct="1">
              <a:defRPr sz="2100" kern="1200">
                <a:solidFill>
                  <a:schemeClr val="tx1"/>
                </a:solidFill>
                <a:latin typeface="Arial" charset="0"/>
                <a:ea typeface="ＭＳ Ｐゴシック" pitchFamily="-28" charset="-128"/>
                <a:cs typeface="+mn-cs"/>
              </a:defRPr>
            </a:lvl8pPr>
            <a:lvl9pPr marL="3808659" algn="l" defTabSz="952165" rtl="0" eaLnBrk="1" latinLnBrk="0" hangingPunct="1">
              <a:defRPr sz="2100" kern="1200">
                <a:solidFill>
                  <a:schemeClr val="tx1"/>
                </a:solidFill>
                <a:latin typeface="Arial" charset="0"/>
                <a:ea typeface="ＭＳ Ｐゴシック" pitchFamily="-28" charset="-128"/>
                <a:cs typeface="+mn-cs"/>
              </a:defRPr>
            </a:lvl9pPr>
          </a:lstStyle>
          <a:p>
            <a:pPr algn="ctr"/>
            <a:endParaRPr lang="de-DE" dirty="0"/>
          </a:p>
        </p:txBody>
      </p:sp>
      <p:sp>
        <p:nvSpPr>
          <p:cNvPr id="15" name="Datumsplatzhalter 12"/>
          <p:cNvSpPr>
            <a:spLocks noGrp="1"/>
          </p:cNvSpPr>
          <p:nvPr>
            <p:ph type="dt" sz="half" idx="2"/>
          </p:nvPr>
        </p:nvSpPr>
        <p:spPr>
          <a:xfrm>
            <a:off x="905088" y="7010367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lang="de-DE" sz="800" kern="1200" dirty="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-28" charset="-128"/>
                <a:cs typeface="+mn-cs"/>
              </a:defRPr>
            </a:lvl1pPr>
          </a:lstStyle>
          <a:p>
            <a:r>
              <a:rPr lang="nl-NL" dirty="0"/>
              <a:t>© SW Wetzikon  </a:t>
            </a:r>
            <a:r>
              <a:rPr lang="nl-NL"/>
              <a:t>│  </a:t>
            </a:r>
            <a:fld id="{23A3FFE7-69A1-4463-9C94-B28021ACC43B}" type="datetime4">
              <a:rPr lang="de-CH" smtClean="0"/>
              <a:t>2. Oktober 2024</a:t>
            </a:fld>
            <a:endParaRPr lang="nl-NL" dirty="0"/>
          </a:p>
        </p:txBody>
      </p:sp>
      <p:sp>
        <p:nvSpPr>
          <p:cNvPr id="18" name="Foliennummernplatzhalter 14"/>
          <p:cNvSpPr>
            <a:spLocks noGrp="1"/>
          </p:cNvSpPr>
          <p:nvPr>
            <p:ph type="sldNum" sz="quarter" idx="4"/>
          </p:nvPr>
        </p:nvSpPr>
        <p:spPr>
          <a:xfrm>
            <a:off x="8148801" y="7010367"/>
            <a:ext cx="2133600" cy="476250"/>
          </a:xfrm>
          <a:prstGeom prst="rect">
            <a:avLst/>
          </a:prstGeom>
        </p:spPr>
        <p:txBody>
          <a:bodyPr/>
          <a:lstStyle>
            <a:lvl1pPr algn="r">
              <a:defRPr lang="de-DE" sz="800" kern="1200" smtClean="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pitchFamily="-28" charset="-128"/>
                <a:cs typeface="+mn-cs"/>
              </a:defRPr>
            </a:lvl1pPr>
          </a:lstStyle>
          <a:p>
            <a:pPr>
              <a:defRPr/>
            </a:pPr>
            <a:fld id="{85517B0B-F6B6-4580-A8D4-BAA519B4AA46}" type="slidenum">
              <a:rPr lang="de-CH" smtClean="0"/>
              <a:pPr>
                <a:defRPr/>
              </a:pPr>
              <a:t>‹Nr.›</a:t>
            </a:fld>
            <a:endParaRPr lang="de-CH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318" y="356144"/>
            <a:ext cx="3073799" cy="5004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695" r:id="rId3"/>
    <p:sldLayoutId id="2147483693" r:id="rId4"/>
    <p:sldLayoutId id="2147483691" r:id="rId5"/>
    <p:sldLayoutId id="2147483692" r:id="rId6"/>
    <p:sldLayoutId id="2147483696" r:id="rId7"/>
  </p:sldLayoutIdLst>
  <p:hf hdr="0"/>
  <p:txStyles>
    <p:titleStyle>
      <a:lvl1pPr algn="l" defTabSz="520716" rtl="0" eaLnBrk="1" fontAlgn="base" hangingPunct="1">
        <a:spcBef>
          <a:spcPct val="0"/>
        </a:spcBef>
        <a:spcAft>
          <a:spcPct val="0"/>
        </a:spcAft>
        <a:defRPr sz="2100" b="1" kern="1200">
          <a:solidFill>
            <a:schemeClr val="tx1"/>
          </a:solidFill>
          <a:latin typeface="Arial"/>
          <a:ea typeface="ＭＳ Ｐゴシック" pitchFamily="16" charset="-128"/>
          <a:cs typeface="Arial"/>
        </a:defRPr>
      </a:lvl1pPr>
      <a:lvl2pPr algn="l" defTabSz="520716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-28" charset="0"/>
          <a:ea typeface="ＭＳ Ｐゴシック" pitchFamily="16" charset="-128"/>
          <a:cs typeface="ＭＳ Ｐゴシック" pitchFamily="16" charset="-128"/>
        </a:defRPr>
      </a:lvl2pPr>
      <a:lvl3pPr algn="l" defTabSz="520716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-28" charset="0"/>
          <a:ea typeface="ＭＳ Ｐゴシック" pitchFamily="16" charset="-128"/>
          <a:cs typeface="ＭＳ Ｐゴシック" pitchFamily="16" charset="-128"/>
        </a:defRPr>
      </a:lvl3pPr>
      <a:lvl4pPr algn="l" defTabSz="520716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-28" charset="0"/>
          <a:ea typeface="ＭＳ Ｐゴシック" pitchFamily="16" charset="-128"/>
          <a:cs typeface="ＭＳ Ｐゴシック" pitchFamily="16" charset="-128"/>
        </a:defRPr>
      </a:lvl4pPr>
      <a:lvl5pPr algn="l" defTabSz="520716" rtl="0" eaLnBrk="1" fontAlgn="base" hangingPunct="1"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" pitchFamily="-28" charset="0"/>
          <a:ea typeface="ＭＳ Ｐゴシック" pitchFamily="16" charset="-128"/>
          <a:cs typeface="ＭＳ Ｐゴシック" pitchFamily="16" charset="-128"/>
        </a:defRPr>
      </a:lvl5pPr>
      <a:lvl6pPr marL="476082" algn="ctr" defTabSz="520716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16" charset="0"/>
          <a:ea typeface="ＭＳ Ｐゴシック" pitchFamily="16" charset="-128"/>
          <a:cs typeface="ＭＳ Ｐゴシック" pitchFamily="16" charset="-128"/>
        </a:defRPr>
      </a:lvl6pPr>
      <a:lvl7pPr marL="952165" algn="ctr" defTabSz="520716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16" charset="0"/>
          <a:ea typeface="ＭＳ Ｐゴシック" pitchFamily="16" charset="-128"/>
          <a:cs typeface="ＭＳ Ｐゴシック" pitchFamily="16" charset="-128"/>
        </a:defRPr>
      </a:lvl7pPr>
      <a:lvl8pPr marL="1428247" algn="ctr" defTabSz="520716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16" charset="0"/>
          <a:ea typeface="ＭＳ Ｐゴシック" pitchFamily="16" charset="-128"/>
          <a:cs typeface="ＭＳ Ｐゴシック" pitchFamily="16" charset="-128"/>
        </a:defRPr>
      </a:lvl8pPr>
      <a:lvl9pPr marL="1904329" algn="ctr" defTabSz="520716" rtl="0" eaLnBrk="1" fontAlgn="base" hangingPunct="1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pitchFamily="16" charset="0"/>
          <a:ea typeface="ＭＳ Ｐゴシック" pitchFamily="16" charset="-128"/>
          <a:cs typeface="ＭＳ Ｐゴシック" pitchFamily="16" charset="-128"/>
        </a:defRPr>
      </a:lvl9pPr>
    </p:titleStyle>
    <p:bodyStyle>
      <a:lvl1pPr marL="390123" indent="-390123" algn="l" defTabSz="520716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600" kern="1200">
          <a:solidFill>
            <a:schemeClr val="tx1"/>
          </a:solidFill>
          <a:latin typeface="+mn-lt"/>
          <a:ea typeface="ＭＳ Ｐゴシック" pitchFamily="16" charset="-128"/>
          <a:cs typeface="ＭＳ Ｐゴシック" pitchFamily="16" charset="-128"/>
        </a:defRPr>
      </a:lvl1pPr>
      <a:lvl2pPr marL="846369" indent="-325654" algn="l" defTabSz="520716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ＭＳ Ｐゴシック" pitchFamily="16" charset="-128"/>
          <a:cs typeface="+mn-cs"/>
        </a:defRPr>
      </a:lvl2pPr>
      <a:lvl3pPr marL="1302614" indent="-259532" algn="l" defTabSz="520716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ＭＳ Ｐゴシック" pitchFamily="16" charset="-128"/>
          <a:cs typeface="+mn-cs"/>
        </a:defRPr>
      </a:lvl3pPr>
      <a:lvl4pPr marL="1824982" indent="-259532" algn="l" defTabSz="520716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ＭＳ Ｐゴシック" pitchFamily="16" charset="-128"/>
          <a:cs typeface="+mn-cs"/>
        </a:defRPr>
      </a:lvl4pPr>
      <a:lvl5pPr marL="2345698" indent="-259532" algn="l" defTabSz="520716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300" kern="1200">
          <a:solidFill>
            <a:schemeClr val="tx1"/>
          </a:solidFill>
          <a:latin typeface="+mn-lt"/>
          <a:ea typeface="ＭＳ Ｐゴシック" pitchFamily="16" charset="-128"/>
          <a:cs typeface="+mn-cs"/>
        </a:defRPr>
      </a:lvl5pPr>
      <a:lvl6pPr marL="2867912" indent="-260719" algn="l" defTabSz="521439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51" indent="-260719" algn="l" defTabSz="521439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91" indent="-260719" algn="l" defTabSz="521439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28" indent="-260719" algn="l" defTabSz="521439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52143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9" algn="l" defTabSz="52143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8" algn="l" defTabSz="52143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6" algn="l" defTabSz="52143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55" algn="l" defTabSz="52143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92" algn="l" defTabSz="52143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32" algn="l" defTabSz="52143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70" algn="l" defTabSz="52143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509" algn="l" defTabSz="521439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4.svg"/><Relationship Id="rId4" Type="http://schemas.openxmlformats.org/officeDocument/2006/relationships/image" Target="../media/image6.png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4.svg"/><Relationship Id="rId4" Type="http://schemas.openxmlformats.org/officeDocument/2006/relationships/image" Target="../media/image6.png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image" Target="../media/image7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image" Target="../media/image5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8.svg"/><Relationship Id="rId4" Type="http://schemas.openxmlformats.org/officeDocument/2006/relationships/image" Target="../media/image6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FE5BF22-96C3-DD0C-E3DB-75F5F407847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 lIns="91440" tIns="45720" rIns="91440" bIns="45720" anchor="t"/>
          <a:lstStyle/>
          <a:p>
            <a:r>
              <a:rPr lang="de-CH" dirty="0">
                <a:latin typeface="Calibri"/>
                <a:ea typeface="ＭＳ Ｐゴシック"/>
                <a:cs typeface="Calibri"/>
              </a:rPr>
              <a:t>Smart EVG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FC8DCB9-B6DE-9889-FF02-432E92607D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de-CH" sz="2800" dirty="0">
                <a:latin typeface="Calibri" panose="020F0502020204030204" pitchFamily="34" charset="0"/>
                <a:cs typeface="Calibri" panose="020F0502020204030204" pitchFamily="34" charset="0"/>
              </a:rPr>
              <a:t>Eigenverbrauchsgemeinschaft </a:t>
            </a:r>
          </a:p>
          <a:p>
            <a:pPr>
              <a:spcBef>
                <a:spcPts val="0"/>
              </a:spcBef>
            </a:pPr>
            <a:r>
              <a:rPr lang="de-CH" sz="2800" dirty="0">
                <a:latin typeface="Calibri" panose="020F0502020204030204" pitchFamily="34" charset="0"/>
                <a:cs typeface="Calibri" panose="020F0502020204030204" pitchFamily="34" charset="0"/>
              </a:rPr>
              <a:t>der Stadtwerke Wetzikon </a:t>
            </a:r>
          </a:p>
        </p:txBody>
      </p:sp>
      <p:sp>
        <p:nvSpPr>
          <p:cNvPr id="6" name="Gleichschenkliges Dreieck 5">
            <a:extLst>
              <a:ext uri="{FF2B5EF4-FFF2-40B4-BE49-F238E27FC236}">
                <a16:creationId xmlns:a16="http://schemas.microsoft.com/office/drawing/2014/main" id="{38EE09E0-1563-DC81-4C5E-9D49AC876210}"/>
              </a:ext>
            </a:extLst>
          </p:cNvPr>
          <p:cNvSpPr/>
          <p:nvPr/>
        </p:nvSpPr>
        <p:spPr bwMode="auto">
          <a:xfrm>
            <a:off x="6913416" y="2596166"/>
            <a:ext cx="2259974" cy="610803"/>
          </a:xfrm>
          <a:prstGeom prst="triangle">
            <a:avLst/>
          </a:prstGeom>
          <a:solidFill>
            <a:schemeClr val="accent5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de-CH" sz="1432" dirty="0">
              <a:solidFill>
                <a:srgbClr val="FFFFFF"/>
              </a:solidFill>
              <a:latin typeface="Cordia New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3C144748-6FA4-41DA-7A85-6EE665556F26}"/>
              </a:ext>
            </a:extLst>
          </p:cNvPr>
          <p:cNvSpPr/>
          <p:nvPr/>
        </p:nvSpPr>
        <p:spPr bwMode="auto">
          <a:xfrm>
            <a:off x="7024471" y="3213134"/>
            <a:ext cx="2021205" cy="3886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 defTabSz="727433">
              <a:defRPr/>
            </a:pPr>
            <a:endParaRPr lang="de-CH" sz="1432" kern="0">
              <a:solidFill>
                <a:srgbClr val="FFFFFF"/>
              </a:solidFill>
              <a:latin typeface="Cordia New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35129987-2A0D-8857-BD43-98C13A5F1230}"/>
              </a:ext>
            </a:extLst>
          </p:cNvPr>
          <p:cNvSpPr/>
          <p:nvPr/>
        </p:nvSpPr>
        <p:spPr bwMode="auto">
          <a:xfrm>
            <a:off x="7024470" y="3606871"/>
            <a:ext cx="2021205" cy="3942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27433">
              <a:defRPr/>
            </a:pPr>
            <a:endParaRPr lang="de-CH" sz="1432" kern="0">
              <a:solidFill>
                <a:srgbClr val="FFFFFF"/>
              </a:solidFill>
              <a:latin typeface="Cordia New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0BBF2A8-18AF-8C5A-D330-74DB158586FD}"/>
              </a:ext>
            </a:extLst>
          </p:cNvPr>
          <p:cNvSpPr/>
          <p:nvPr/>
        </p:nvSpPr>
        <p:spPr bwMode="auto">
          <a:xfrm>
            <a:off x="7024469" y="4008905"/>
            <a:ext cx="2021205" cy="3942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27433">
              <a:defRPr/>
            </a:pPr>
            <a:endParaRPr lang="de-CH" sz="1432" kern="0">
              <a:solidFill>
                <a:srgbClr val="FFFFFF"/>
              </a:solidFill>
              <a:latin typeface="Cordia New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3C37F6E-2F4E-43DE-2EA9-8D852AAA1EDE}"/>
              </a:ext>
            </a:extLst>
          </p:cNvPr>
          <p:cNvSpPr/>
          <p:nvPr/>
        </p:nvSpPr>
        <p:spPr bwMode="auto">
          <a:xfrm>
            <a:off x="7024468" y="4406943"/>
            <a:ext cx="2021205" cy="3942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27433">
              <a:defRPr/>
            </a:pPr>
            <a:endParaRPr lang="de-CH" sz="1432" kern="0">
              <a:solidFill>
                <a:srgbClr val="FFFFFF"/>
              </a:solidFill>
              <a:latin typeface="Cordia New"/>
            </a:endParaRPr>
          </a:p>
        </p:txBody>
      </p: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C81826A9-1548-B9E8-211A-C9EE1A1E9792}"/>
              </a:ext>
            </a:extLst>
          </p:cNvPr>
          <p:cNvCxnSpPr/>
          <p:nvPr/>
        </p:nvCxnSpPr>
        <p:spPr bwMode="auto">
          <a:xfrm>
            <a:off x="8168442" y="2590717"/>
            <a:ext cx="877232" cy="46118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2" name="Grafik 11">
            <a:extLst>
              <a:ext uri="{FF2B5EF4-FFF2-40B4-BE49-F238E27FC236}">
                <a16:creationId xmlns:a16="http://schemas.microsoft.com/office/drawing/2014/main" id="{F3CCE94A-440E-8EE2-8B0E-842A15DCF0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3101" y="3277521"/>
            <a:ext cx="170682" cy="242863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CA1CF4F8-771A-F645-58B9-63D03E4C75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80885" y="4081462"/>
            <a:ext cx="170682" cy="242863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3F641303-20CE-3657-A9FF-63707042654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EEEDEE"/>
              </a:clrFrom>
              <a:clrTo>
                <a:srgbClr val="EEEDE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80885" y="3683235"/>
            <a:ext cx="170682" cy="242863"/>
          </a:xfrm>
          <a:prstGeom prst="rect">
            <a:avLst/>
          </a:prstGeom>
        </p:spPr>
      </p:pic>
      <p:sp>
        <p:nvSpPr>
          <p:cNvPr id="15" name="Pfeil: nach oben gebogen 14">
            <a:extLst>
              <a:ext uri="{FF2B5EF4-FFF2-40B4-BE49-F238E27FC236}">
                <a16:creationId xmlns:a16="http://schemas.microsoft.com/office/drawing/2014/main" id="{5895692E-27CD-7365-2EB8-2AB33C756176}"/>
              </a:ext>
            </a:extLst>
          </p:cNvPr>
          <p:cNvSpPr/>
          <p:nvPr/>
        </p:nvSpPr>
        <p:spPr bwMode="auto">
          <a:xfrm rot="5400000">
            <a:off x="8147127" y="2799373"/>
            <a:ext cx="404118" cy="195241"/>
          </a:xfrm>
          <a:prstGeom prst="bentUpArrow">
            <a:avLst>
              <a:gd name="adj1" fmla="val 18501"/>
              <a:gd name="adj2" fmla="val 38799"/>
              <a:gd name="adj3" fmla="val 35349"/>
            </a:avLst>
          </a:prstGeom>
          <a:solidFill>
            <a:srgbClr val="92D050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de-CH" sz="1432">
              <a:solidFill>
                <a:srgbClr val="FFFFFF"/>
              </a:solidFill>
              <a:latin typeface="Cordia New"/>
            </a:endParaRPr>
          </a:p>
        </p:txBody>
      </p:sp>
      <p:sp>
        <p:nvSpPr>
          <p:cNvPr id="16" name="Pfeil: nach oben gebogen 15">
            <a:extLst>
              <a:ext uri="{FF2B5EF4-FFF2-40B4-BE49-F238E27FC236}">
                <a16:creationId xmlns:a16="http://schemas.microsoft.com/office/drawing/2014/main" id="{A90EB38A-C181-34BB-F574-D444FF8C3778}"/>
              </a:ext>
            </a:extLst>
          </p:cNvPr>
          <p:cNvSpPr/>
          <p:nvPr/>
        </p:nvSpPr>
        <p:spPr bwMode="auto">
          <a:xfrm rot="16200000" flipH="1">
            <a:off x="8316410" y="2940079"/>
            <a:ext cx="384852" cy="514525"/>
          </a:xfrm>
          <a:prstGeom prst="bentUpArrow">
            <a:avLst>
              <a:gd name="adj1" fmla="val 9353"/>
              <a:gd name="adj2" fmla="val 16006"/>
              <a:gd name="adj3" fmla="val 20468"/>
            </a:avLst>
          </a:prstGeom>
          <a:solidFill>
            <a:srgbClr val="92D050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 sz="1432">
              <a:solidFill>
                <a:srgbClr val="FFFFFF"/>
              </a:solidFill>
              <a:latin typeface="Cordia New"/>
            </a:endParaRPr>
          </a:p>
        </p:txBody>
      </p:sp>
      <p:sp>
        <p:nvSpPr>
          <p:cNvPr id="17" name="Pfeil: nach oben gebogen 16">
            <a:extLst>
              <a:ext uri="{FF2B5EF4-FFF2-40B4-BE49-F238E27FC236}">
                <a16:creationId xmlns:a16="http://schemas.microsoft.com/office/drawing/2014/main" id="{7F806554-DEC0-CE07-E877-A5C948094C1F}"/>
              </a:ext>
            </a:extLst>
          </p:cNvPr>
          <p:cNvSpPr/>
          <p:nvPr/>
        </p:nvSpPr>
        <p:spPr bwMode="auto">
          <a:xfrm rot="16200000" flipH="1">
            <a:off x="8276009" y="3299388"/>
            <a:ext cx="463143" cy="517027"/>
          </a:xfrm>
          <a:prstGeom prst="bentUpArrow">
            <a:avLst>
              <a:gd name="adj1" fmla="val 7527"/>
              <a:gd name="adj2" fmla="val 16006"/>
              <a:gd name="adj3" fmla="val 20468"/>
            </a:avLst>
          </a:prstGeom>
          <a:solidFill>
            <a:srgbClr val="92D050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 sz="1432">
              <a:solidFill>
                <a:srgbClr val="FFFFFF"/>
              </a:solidFill>
              <a:latin typeface="Cordia New"/>
            </a:endParaRPr>
          </a:p>
        </p:txBody>
      </p:sp>
      <p:sp>
        <p:nvSpPr>
          <p:cNvPr id="18" name="Pfeil: nach oben gebogen 17">
            <a:extLst>
              <a:ext uri="{FF2B5EF4-FFF2-40B4-BE49-F238E27FC236}">
                <a16:creationId xmlns:a16="http://schemas.microsoft.com/office/drawing/2014/main" id="{CF6D8EAC-8411-A629-3270-149EF80BC5B1}"/>
              </a:ext>
            </a:extLst>
          </p:cNvPr>
          <p:cNvSpPr/>
          <p:nvPr/>
        </p:nvSpPr>
        <p:spPr bwMode="auto">
          <a:xfrm rot="16200000" flipH="1">
            <a:off x="8276004" y="3703878"/>
            <a:ext cx="463143" cy="517027"/>
          </a:xfrm>
          <a:prstGeom prst="bentUpArrow">
            <a:avLst>
              <a:gd name="adj1" fmla="val 7527"/>
              <a:gd name="adj2" fmla="val 16006"/>
              <a:gd name="adj3" fmla="val 20468"/>
            </a:avLst>
          </a:prstGeom>
          <a:solidFill>
            <a:srgbClr val="92D050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 sz="1432">
              <a:solidFill>
                <a:srgbClr val="FFFFFF"/>
              </a:solidFill>
              <a:latin typeface="Cordia New"/>
            </a:endParaRPr>
          </a:p>
        </p:txBody>
      </p:sp>
      <p:sp>
        <p:nvSpPr>
          <p:cNvPr id="19" name="Pfeil: nach oben gebogen 18">
            <a:extLst>
              <a:ext uri="{FF2B5EF4-FFF2-40B4-BE49-F238E27FC236}">
                <a16:creationId xmlns:a16="http://schemas.microsoft.com/office/drawing/2014/main" id="{A4319317-3262-C2F5-9D21-B61AF4920659}"/>
              </a:ext>
            </a:extLst>
          </p:cNvPr>
          <p:cNvSpPr/>
          <p:nvPr/>
        </p:nvSpPr>
        <p:spPr bwMode="auto">
          <a:xfrm rot="16200000" flipH="1">
            <a:off x="7811504" y="3633630"/>
            <a:ext cx="463143" cy="1446016"/>
          </a:xfrm>
          <a:prstGeom prst="bentUpArrow">
            <a:avLst>
              <a:gd name="adj1" fmla="val 7527"/>
              <a:gd name="adj2" fmla="val 16006"/>
              <a:gd name="adj3" fmla="val 20468"/>
            </a:avLst>
          </a:prstGeom>
          <a:solidFill>
            <a:srgbClr val="92D050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 sz="1432">
              <a:solidFill>
                <a:srgbClr val="FFFFFF"/>
              </a:solidFill>
              <a:latin typeface="Cordia New"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0AECB70D-D257-8778-988A-0A0458775037}"/>
              </a:ext>
            </a:extLst>
          </p:cNvPr>
          <p:cNvSpPr/>
          <p:nvPr/>
        </p:nvSpPr>
        <p:spPr bwMode="auto">
          <a:xfrm>
            <a:off x="8503847" y="3005818"/>
            <a:ext cx="253431" cy="36370"/>
          </a:xfrm>
          <a:prstGeom prst="rect">
            <a:avLst/>
          </a:prstGeom>
          <a:solidFill>
            <a:srgbClr val="92D050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 sz="1432">
              <a:solidFill>
                <a:srgbClr val="FFFFFF"/>
              </a:solidFill>
              <a:latin typeface="Cordia New"/>
            </a:endParaRPr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E89EEA85-FE17-CC1E-7472-20B185A804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6807" y="2913619"/>
            <a:ext cx="170682" cy="242863"/>
          </a:xfrm>
          <a:prstGeom prst="rect">
            <a:avLst/>
          </a:prstGeom>
        </p:spPr>
      </p:pic>
      <p:sp>
        <p:nvSpPr>
          <p:cNvPr id="22" name="Pfeil: nach oben gebogen 21">
            <a:extLst>
              <a:ext uri="{FF2B5EF4-FFF2-40B4-BE49-F238E27FC236}">
                <a16:creationId xmlns:a16="http://schemas.microsoft.com/office/drawing/2014/main" id="{8CEDBE75-AFC6-1E50-56F5-5D225527255B}"/>
              </a:ext>
            </a:extLst>
          </p:cNvPr>
          <p:cNvSpPr/>
          <p:nvPr/>
        </p:nvSpPr>
        <p:spPr bwMode="auto">
          <a:xfrm rot="5400000" flipH="1" flipV="1">
            <a:off x="8209463" y="4242019"/>
            <a:ext cx="447628" cy="368429"/>
          </a:xfrm>
          <a:prstGeom prst="bentUpArrow">
            <a:avLst>
              <a:gd name="adj1" fmla="val 9353"/>
              <a:gd name="adj2" fmla="val 16006"/>
              <a:gd name="adj3" fmla="val 20468"/>
            </a:avLst>
          </a:prstGeom>
          <a:solidFill>
            <a:srgbClr val="CC0000">
              <a:lumMod val="20000"/>
              <a:lumOff val="80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27433">
              <a:defRPr/>
            </a:pPr>
            <a:endParaRPr lang="de-CH" sz="1432" kern="0">
              <a:solidFill>
                <a:srgbClr val="FFFFFF"/>
              </a:solidFill>
              <a:latin typeface="Cordia New"/>
            </a:endParaRPr>
          </a:p>
        </p:txBody>
      </p:sp>
      <p:sp>
        <p:nvSpPr>
          <p:cNvPr id="23" name="Pfeil: nach oben gebogen 22">
            <a:extLst>
              <a:ext uri="{FF2B5EF4-FFF2-40B4-BE49-F238E27FC236}">
                <a16:creationId xmlns:a16="http://schemas.microsoft.com/office/drawing/2014/main" id="{EF73F657-4E8B-0419-2F62-4994DB4C8FF4}"/>
              </a:ext>
            </a:extLst>
          </p:cNvPr>
          <p:cNvSpPr/>
          <p:nvPr/>
        </p:nvSpPr>
        <p:spPr bwMode="auto">
          <a:xfrm rot="5400000" flipH="1" flipV="1">
            <a:off x="8209456" y="3445390"/>
            <a:ext cx="447628" cy="368429"/>
          </a:xfrm>
          <a:prstGeom prst="bentUpArrow">
            <a:avLst>
              <a:gd name="adj1" fmla="val 9353"/>
              <a:gd name="adj2" fmla="val 16006"/>
              <a:gd name="adj3" fmla="val 20468"/>
            </a:avLst>
          </a:prstGeom>
          <a:solidFill>
            <a:srgbClr val="CC0000">
              <a:lumMod val="20000"/>
              <a:lumOff val="80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27433">
              <a:defRPr/>
            </a:pPr>
            <a:endParaRPr lang="de-CH" sz="1432" kern="0">
              <a:solidFill>
                <a:srgbClr val="FFFFFF"/>
              </a:solidFill>
              <a:latin typeface="Cordia New"/>
            </a:endParaRPr>
          </a:p>
        </p:txBody>
      </p:sp>
      <p:sp>
        <p:nvSpPr>
          <p:cNvPr id="24" name="Pfeil: nach oben gebogen 23">
            <a:extLst>
              <a:ext uri="{FF2B5EF4-FFF2-40B4-BE49-F238E27FC236}">
                <a16:creationId xmlns:a16="http://schemas.microsoft.com/office/drawing/2014/main" id="{22D30BF8-BD80-1817-F4FE-73D133199AA2}"/>
              </a:ext>
            </a:extLst>
          </p:cNvPr>
          <p:cNvSpPr/>
          <p:nvPr/>
        </p:nvSpPr>
        <p:spPr bwMode="auto">
          <a:xfrm rot="5400000" flipH="1" flipV="1">
            <a:off x="8209463" y="3847772"/>
            <a:ext cx="447628" cy="368429"/>
          </a:xfrm>
          <a:prstGeom prst="bentUpArrow">
            <a:avLst>
              <a:gd name="adj1" fmla="val 9353"/>
              <a:gd name="adj2" fmla="val 16006"/>
              <a:gd name="adj3" fmla="val 20468"/>
            </a:avLst>
          </a:prstGeom>
          <a:solidFill>
            <a:srgbClr val="CC0000">
              <a:lumMod val="20000"/>
              <a:lumOff val="80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27433">
              <a:defRPr/>
            </a:pPr>
            <a:endParaRPr lang="de-CH" sz="1432" kern="0">
              <a:solidFill>
                <a:srgbClr val="FFFFFF"/>
              </a:solidFill>
              <a:latin typeface="Cordia New"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6A31634B-8BB0-224D-2420-553FF691DA8B}"/>
              </a:ext>
            </a:extLst>
          </p:cNvPr>
          <p:cNvSpPr/>
          <p:nvPr/>
        </p:nvSpPr>
        <p:spPr bwMode="auto">
          <a:xfrm>
            <a:off x="7320066" y="4631816"/>
            <a:ext cx="1297419" cy="36370"/>
          </a:xfrm>
          <a:prstGeom prst="rect">
            <a:avLst/>
          </a:prstGeom>
          <a:solidFill>
            <a:srgbClr val="CC0000">
              <a:lumMod val="20000"/>
              <a:lumOff val="80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27433">
              <a:defRPr/>
            </a:pPr>
            <a:endParaRPr lang="de-CH" sz="1432" kern="0">
              <a:solidFill>
                <a:srgbClr val="FFFFFF"/>
              </a:solidFill>
              <a:latin typeface="Cordia New"/>
            </a:endParaRPr>
          </a:p>
        </p:txBody>
      </p:sp>
      <p:sp>
        <p:nvSpPr>
          <p:cNvPr id="26" name="Pfeil: nach rechts 25">
            <a:extLst>
              <a:ext uri="{FF2B5EF4-FFF2-40B4-BE49-F238E27FC236}">
                <a16:creationId xmlns:a16="http://schemas.microsoft.com/office/drawing/2014/main" id="{E584F98C-C8D5-FAFB-1864-F3D594649936}"/>
              </a:ext>
            </a:extLst>
          </p:cNvPr>
          <p:cNvSpPr/>
          <p:nvPr/>
        </p:nvSpPr>
        <p:spPr bwMode="auto">
          <a:xfrm>
            <a:off x="6049033" y="4596909"/>
            <a:ext cx="1043643" cy="101624"/>
          </a:xfrm>
          <a:prstGeom prst="rightArrow">
            <a:avLst>
              <a:gd name="adj1" fmla="val 27779"/>
              <a:gd name="adj2" fmla="val 68518"/>
            </a:avLst>
          </a:prstGeom>
          <a:solidFill>
            <a:srgbClr val="CC0000">
              <a:lumMod val="20000"/>
              <a:lumOff val="80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27433">
              <a:defRPr/>
            </a:pPr>
            <a:endParaRPr lang="de-CH" sz="1432" kern="0">
              <a:solidFill>
                <a:srgbClr val="FFFFFF"/>
              </a:solidFill>
              <a:latin typeface="Cordia New"/>
            </a:endParaRPr>
          </a:p>
        </p:txBody>
      </p:sp>
      <p:sp>
        <p:nvSpPr>
          <p:cNvPr id="27" name="Pfeil: nach rechts 26">
            <a:extLst>
              <a:ext uri="{FF2B5EF4-FFF2-40B4-BE49-F238E27FC236}">
                <a16:creationId xmlns:a16="http://schemas.microsoft.com/office/drawing/2014/main" id="{47228074-392B-E9F1-FD06-D9690A8FC632}"/>
              </a:ext>
            </a:extLst>
          </p:cNvPr>
          <p:cNvSpPr/>
          <p:nvPr/>
        </p:nvSpPr>
        <p:spPr bwMode="auto">
          <a:xfrm rot="10800000">
            <a:off x="5991243" y="4477048"/>
            <a:ext cx="1092760" cy="105283"/>
          </a:xfrm>
          <a:prstGeom prst="rightArrow">
            <a:avLst>
              <a:gd name="adj1" fmla="val 27779"/>
              <a:gd name="adj2" fmla="val 68518"/>
            </a:avLst>
          </a:prstGeom>
          <a:solidFill>
            <a:srgbClr val="92D050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 sz="1432">
              <a:solidFill>
                <a:srgbClr val="FFFFFF"/>
              </a:solidFill>
              <a:latin typeface="Cordia New"/>
            </a:endParaRP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909DC873-554F-A2B0-E00F-3C78C50ADE81}"/>
              </a:ext>
            </a:extLst>
          </p:cNvPr>
          <p:cNvSpPr txBox="1"/>
          <p:nvPr/>
        </p:nvSpPr>
        <p:spPr>
          <a:xfrm>
            <a:off x="7106726" y="4103221"/>
            <a:ext cx="688631" cy="195870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>
            <a:defPPr>
              <a:defRPr lang="de-DE"/>
            </a:defPPr>
            <a:lvl1pPr>
              <a:defRPr sz="110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pPr defTabSz="727433">
              <a:defRPr/>
            </a:pPr>
            <a:r>
              <a:rPr lang="de-CH" sz="875" kern="0" dirty="0">
                <a:solidFill>
                  <a:srgbClr val="666666">
                    <a:lumMod val="75000"/>
                  </a:srgbClr>
                </a:solidFill>
              </a:rPr>
              <a:t>Wohnung 1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FEC7F7CD-20AA-4A94-0133-EAA3C68109E1}"/>
              </a:ext>
            </a:extLst>
          </p:cNvPr>
          <p:cNvSpPr txBox="1"/>
          <p:nvPr/>
        </p:nvSpPr>
        <p:spPr>
          <a:xfrm>
            <a:off x="7078353" y="3319907"/>
            <a:ext cx="688631" cy="195870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>
            <a:defPPr>
              <a:defRPr lang="de-DE"/>
            </a:defPPr>
            <a:lvl1pPr>
              <a:defRPr sz="110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pPr defTabSz="727433">
              <a:defRPr/>
            </a:pPr>
            <a:r>
              <a:rPr lang="de-CH" sz="875" kern="0" dirty="0">
                <a:solidFill>
                  <a:srgbClr val="666666">
                    <a:lumMod val="75000"/>
                  </a:srgbClr>
                </a:solidFill>
              </a:rPr>
              <a:t>Wohnung 3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FB01B769-9E78-B3ED-8F48-77A06E9DABB5}"/>
              </a:ext>
            </a:extLst>
          </p:cNvPr>
          <p:cNvSpPr txBox="1"/>
          <p:nvPr/>
        </p:nvSpPr>
        <p:spPr>
          <a:xfrm>
            <a:off x="7092675" y="3706674"/>
            <a:ext cx="688631" cy="195870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>
            <a:defPPr>
              <a:defRPr lang="de-DE"/>
            </a:defPPr>
            <a:lvl1pPr>
              <a:defRPr sz="110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pPr defTabSz="727433">
              <a:defRPr/>
            </a:pPr>
            <a:r>
              <a:rPr lang="de-CH" sz="875" kern="0" dirty="0">
                <a:solidFill>
                  <a:srgbClr val="666666">
                    <a:lumMod val="75000"/>
                  </a:srgbClr>
                </a:solidFill>
              </a:rPr>
              <a:t>Wohnung 2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EF47165D-D95B-43BD-3728-62A545B2A86A}"/>
              </a:ext>
            </a:extLst>
          </p:cNvPr>
          <p:cNvSpPr txBox="1"/>
          <p:nvPr/>
        </p:nvSpPr>
        <p:spPr>
          <a:xfrm>
            <a:off x="8642161" y="4604066"/>
            <a:ext cx="614352" cy="195870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>
            <a:defPPr>
              <a:defRPr lang="de-DE"/>
            </a:defPPr>
            <a:lvl1pPr>
              <a:defRPr sz="110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pPr defTabSz="727433">
              <a:defRPr/>
            </a:pPr>
            <a:r>
              <a:rPr lang="de-CH" sz="875" kern="0" dirty="0">
                <a:solidFill>
                  <a:srgbClr val="666666">
                    <a:lumMod val="75000"/>
                  </a:srgbClr>
                </a:solidFill>
              </a:rPr>
              <a:t>Keller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FB4B7881-98C5-CBCE-C5CE-BD475D16924F}"/>
              </a:ext>
            </a:extLst>
          </p:cNvPr>
          <p:cNvSpPr txBox="1"/>
          <p:nvPr/>
        </p:nvSpPr>
        <p:spPr>
          <a:xfrm>
            <a:off x="8545233" y="2659157"/>
            <a:ext cx="711280" cy="195870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>
            <a:defPPr>
              <a:defRPr lang="de-DE"/>
            </a:defPPr>
            <a:lvl1pPr>
              <a:defRPr sz="110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pPr defTabSz="727433">
              <a:defRPr/>
            </a:pPr>
            <a:r>
              <a:rPr lang="de-CH" sz="875" kern="0" dirty="0">
                <a:solidFill>
                  <a:srgbClr val="666666">
                    <a:lumMod val="75000"/>
                  </a:srgbClr>
                </a:solidFill>
              </a:rPr>
              <a:t>Solaranlage</a:t>
            </a:r>
          </a:p>
        </p:txBody>
      </p:sp>
      <p:pic>
        <p:nvPicPr>
          <p:cNvPr id="33" name="Grafik 32">
            <a:extLst>
              <a:ext uri="{FF2B5EF4-FFF2-40B4-BE49-F238E27FC236}">
                <a16:creationId xmlns:a16="http://schemas.microsoft.com/office/drawing/2014/main" id="{0027C922-35FE-89C9-736C-851DEFFA56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5727" y="4455669"/>
            <a:ext cx="170682" cy="242863"/>
          </a:xfrm>
          <a:prstGeom prst="rect">
            <a:avLst/>
          </a:prstGeom>
        </p:spPr>
      </p:pic>
      <p:sp>
        <p:nvSpPr>
          <p:cNvPr id="39" name="Textfeld 38">
            <a:extLst>
              <a:ext uri="{FF2B5EF4-FFF2-40B4-BE49-F238E27FC236}">
                <a16:creationId xmlns:a16="http://schemas.microsoft.com/office/drawing/2014/main" id="{C61D2766-86C2-5F28-7ADF-CF7C32E1F299}"/>
              </a:ext>
            </a:extLst>
          </p:cNvPr>
          <p:cNvSpPr txBox="1"/>
          <p:nvPr/>
        </p:nvSpPr>
        <p:spPr>
          <a:xfrm>
            <a:off x="6025707" y="4709712"/>
            <a:ext cx="614352" cy="195870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>
            <a:defPPr>
              <a:defRPr lang="de-DE"/>
            </a:defPPr>
            <a:lvl1pPr>
              <a:defRPr sz="110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pPr defTabSz="727433">
              <a:defRPr/>
            </a:pPr>
            <a:r>
              <a:rPr lang="de-CH" sz="875" kern="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Netzstrom</a:t>
            </a: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7C534B2B-D41A-642D-5227-B5ABC0279B85}"/>
              </a:ext>
            </a:extLst>
          </p:cNvPr>
          <p:cNvSpPr txBox="1"/>
          <p:nvPr/>
        </p:nvSpPr>
        <p:spPr>
          <a:xfrm>
            <a:off x="6061816" y="4270175"/>
            <a:ext cx="788791" cy="195870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>
            <a:defPPr>
              <a:defRPr lang="de-DE"/>
            </a:defPPr>
            <a:lvl1pPr>
              <a:defRPr sz="110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pPr defTabSz="727433">
              <a:defRPr/>
            </a:pPr>
            <a:r>
              <a:rPr lang="de-CH" sz="875" kern="0" dirty="0">
                <a:solidFill>
                  <a:srgbClr val="92D050"/>
                </a:solidFill>
              </a:rPr>
              <a:t>Solarstrom</a:t>
            </a:r>
          </a:p>
        </p:txBody>
      </p:sp>
      <p:pic>
        <p:nvPicPr>
          <p:cNvPr id="44" name="Grafik 43" descr="Sonne Silhouette">
            <a:extLst>
              <a:ext uri="{FF2B5EF4-FFF2-40B4-BE49-F238E27FC236}">
                <a16:creationId xmlns:a16="http://schemas.microsoft.com/office/drawing/2014/main" id="{6A79313C-70BE-F0DB-7843-CA3726C0BA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80601" y="1615583"/>
            <a:ext cx="914400" cy="914400"/>
          </a:xfrm>
          <a:prstGeom prst="rect">
            <a:avLst/>
          </a:prstGeom>
        </p:spPr>
      </p:pic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193F9D18-1662-19FC-76D3-A36FAA922A0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830541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85517B0B-F6B6-4580-A8D4-BAA519B4AA46}" type="slidenum">
              <a:rPr lang="de-CH" smtClean="0"/>
              <a:pPr>
                <a:defRPr/>
              </a:pPr>
              <a:t>10</a:t>
            </a:fld>
            <a:endParaRPr lang="de-CH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nl-NL" dirty="0"/>
              <a:t>© SW Wetzikon  │  </a:t>
            </a:r>
            <a:fld id="{23A3FFE7-69A1-4463-9C94-B28021ACC43B}" type="datetime4">
              <a:rPr lang="de-CH" smtClean="0"/>
              <a:t>2. Oktober 2024</a:t>
            </a:fld>
            <a:endParaRPr lang="nl-NL" dirty="0"/>
          </a:p>
        </p:txBody>
      </p:sp>
      <p:sp>
        <p:nvSpPr>
          <p:cNvPr id="26" name="Textplatzhalter 15">
            <a:extLst>
              <a:ext uri="{FF2B5EF4-FFF2-40B4-BE49-F238E27FC236}">
                <a16:creationId xmlns:a16="http://schemas.microsoft.com/office/drawing/2014/main" id="{EB154C4C-7F4E-792F-6B7B-383C5AEB21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249660" y="1496883"/>
            <a:ext cx="8937400" cy="5035374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Umsetzung Smart EVG mit digitalem Vertragsabschluss </a:t>
            </a:r>
          </a:p>
          <a:p>
            <a:pPr marL="0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AutoNum type="arabicPeriod"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Abrechnungsdienstleistungsvertrag mit den Stadtwerken Wetzikon unterzeichnen</a:t>
            </a:r>
          </a:p>
          <a:p>
            <a:pPr marL="342900" indent="-342900">
              <a:buAutoNum type="arabicPeriod"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Erfassung der Liegenschaft auf unserem digitalen Vertragstool </a:t>
            </a:r>
          </a:p>
          <a:p>
            <a:pPr marL="342900" indent="-342900">
              <a:buAutoNum type="arabicPeriod"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QR-Code oder Link an die Teilnehmenden senden. </a:t>
            </a:r>
          </a:p>
          <a:p>
            <a:pPr marL="342900" indent="-342900">
              <a:buAutoNum type="arabicPeriod"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Teilnehmer können nun Ihre Kontaktdaten eingeben und den Vertrag unterschreiben. </a:t>
            </a:r>
          </a:p>
          <a:p>
            <a:pPr marL="342900" indent="-342900">
              <a:buAutoNum type="arabicPeriod"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Sie erhalten eine automatische Bestätigung, wenn die Teilnehmer den Vertrag unterschrieben haben. </a:t>
            </a:r>
          </a:p>
          <a:p>
            <a:pPr marL="342900" indent="-342900">
              <a:buAutoNum type="arabicPeriod"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Die Stadtwerke Wetzikon übernehmen für Sie die weiteren Aufgaben.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platzhalter 16">
            <a:extLst>
              <a:ext uri="{FF2B5EF4-FFF2-40B4-BE49-F238E27FC236}">
                <a16:creationId xmlns:a16="http://schemas.microsoft.com/office/drawing/2014/main" id="{25D6BC72-D899-45E4-4567-034FC667C8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324547" y="280126"/>
            <a:ext cx="4862513" cy="446088"/>
          </a:xfrm>
        </p:spPr>
        <p:txBody>
          <a:bodyPr/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Smart EVG </a:t>
            </a:r>
          </a:p>
        </p:txBody>
      </p:sp>
      <p:sp>
        <p:nvSpPr>
          <p:cNvPr id="21" name="Textplatzhalter 14">
            <a:extLst>
              <a:ext uri="{FF2B5EF4-FFF2-40B4-BE49-F238E27FC236}">
                <a16:creationId xmlns:a16="http://schemas.microsoft.com/office/drawing/2014/main" id="{B8CE16BB-0379-57DE-D3F6-E29A6EF4FB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33047" y="702667"/>
            <a:ext cx="4856161" cy="354012"/>
          </a:xfrm>
        </p:spPr>
        <p:txBody>
          <a:bodyPr/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Eigenverbrauchsgemeinschaft</a:t>
            </a:r>
            <a:r>
              <a:rPr lang="de-DE" dirty="0"/>
              <a:t> 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A6E9AEF8-E98F-3ECD-C2A6-5AC8AAEC4BF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32" r="4378" b="9888"/>
          <a:stretch/>
        </p:blipFill>
        <p:spPr>
          <a:xfrm>
            <a:off x="2250923" y="4500173"/>
            <a:ext cx="6934874" cy="247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600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1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Smart EVG 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Eigenverbrauchsgemeinschaft</a:t>
            </a:r>
            <a:r>
              <a:rPr lang="de-DE" dirty="0"/>
              <a:t>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85517B0B-F6B6-4580-A8D4-BAA519B4AA46}" type="slidenum">
              <a:rPr lang="de-CH" smtClean="0"/>
              <a:pPr>
                <a:defRPr/>
              </a:pPr>
              <a:t>11</a:t>
            </a:fld>
            <a:endParaRPr lang="de-CH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nl-NL" dirty="0"/>
              <a:t>© SW Wetzikon  │  </a:t>
            </a:r>
            <a:fld id="{23A3FFE7-69A1-4463-9C94-B28021ACC43B}" type="datetime4">
              <a:rPr lang="de-CH" smtClean="0"/>
              <a:t>2. Oktober 2024</a:t>
            </a:fld>
            <a:endParaRPr lang="nl-NL" dirty="0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469ACBF-CC27-82C7-598D-BB423B286105}"/>
              </a:ext>
            </a:extLst>
          </p:cNvPr>
          <p:cNvSpPr txBox="1"/>
          <p:nvPr/>
        </p:nvSpPr>
        <p:spPr bwMode="auto">
          <a:xfrm>
            <a:off x="1140977" y="1518754"/>
            <a:ext cx="889314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1800" b="1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Eigenverbrauch optimieren in der Liegenschaft</a:t>
            </a:r>
          </a:p>
          <a:p>
            <a:r>
              <a:rPr lang="de-CH" sz="1800" b="1" dirty="0">
                <a:ea typeface="Arial" pitchFamily="-28" charset="0"/>
                <a:cs typeface="Arial" pitchFamily="-28" charset="0"/>
              </a:rPr>
              <a:t> 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AC237E2-AA94-CDEC-FBA2-934B9ACE30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5423" y="1849219"/>
            <a:ext cx="5781637" cy="4584012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4106F4B9-6802-E099-4B59-BB15AB99FE42}"/>
              </a:ext>
            </a:extLst>
          </p:cNvPr>
          <p:cNvSpPr txBox="1"/>
          <p:nvPr/>
        </p:nvSpPr>
        <p:spPr bwMode="auto">
          <a:xfrm>
            <a:off x="4519028" y="6395051"/>
            <a:ext cx="503339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800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Quelle Abbildung: Solarstromeigenverbrauch optimieren Handbuch – </a:t>
            </a:r>
            <a:r>
              <a:rPr lang="de-CH" sz="800" dirty="0" err="1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energie</a:t>
            </a:r>
            <a:r>
              <a:rPr lang="de-CH" sz="800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 </a:t>
            </a:r>
            <a:r>
              <a:rPr lang="de-CH" sz="800" dirty="0" err="1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schweiz</a:t>
            </a:r>
            <a:r>
              <a:rPr lang="de-CH" sz="800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1D531CFA-10F3-4C7A-0513-FB4305789582}"/>
              </a:ext>
            </a:extLst>
          </p:cNvPr>
          <p:cNvSpPr txBox="1"/>
          <p:nvPr/>
        </p:nvSpPr>
        <p:spPr bwMode="auto">
          <a:xfrm>
            <a:off x="1140977" y="2077169"/>
            <a:ext cx="3397467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sz="1600" b="1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Anpassung des Nutzerverhaltens: </a:t>
            </a:r>
            <a:r>
              <a:rPr lang="de-CH" sz="1600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Waschmaschine, Tumbler und Geschirrspüler bei Sonnenschein einschalten</a:t>
            </a:r>
            <a:r>
              <a:rPr lang="de-CH" sz="160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.</a:t>
            </a:r>
            <a:endParaRPr lang="de-CH" sz="1600" dirty="0">
              <a:latin typeface="Calibri" panose="020F0502020204030204" pitchFamily="34" charset="0"/>
              <a:ea typeface="Arial" pitchFamily="-28" charset="0"/>
              <a:cs typeface="Calibri" panose="020F0502020204030204" pitchFamily="34" charset="0"/>
            </a:endParaRPr>
          </a:p>
          <a:p>
            <a:r>
              <a:rPr lang="de-CH" sz="1600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sz="1600" b="1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Automatisierung: </a:t>
            </a:r>
            <a:r>
              <a:rPr lang="de-CH" sz="1600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Intelligente Steuergeräte können Verbraucher wie Boiler oder Wärmepumpe automatisch bei Solarstrom-Überschuss einschalten.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CH" sz="1600" dirty="0">
              <a:latin typeface="Calibri" panose="020F0502020204030204" pitchFamily="34" charset="0"/>
              <a:ea typeface="Arial" pitchFamily="-28" charset="0"/>
              <a:cs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CH" sz="1600" b="1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Ladestationen für Elektromobilität: </a:t>
            </a:r>
            <a:r>
              <a:rPr lang="de-CH" sz="1600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Elektrofahrzeuge, die tagsüber zu Hause mit Solarstrom geladen werden können, tragen zu einem grossen Teil zu Erhöhung des Eigenverbrauchs bei.  </a:t>
            </a:r>
            <a:br>
              <a:rPr lang="de-CH" sz="1600" b="1" dirty="0">
                <a:ea typeface="Arial" pitchFamily="-28" charset="0"/>
                <a:cs typeface="Arial" pitchFamily="-28" charset="0"/>
              </a:rPr>
            </a:br>
            <a:endParaRPr lang="de-CH" sz="1600" b="1" dirty="0">
              <a:ea typeface="Arial" pitchFamily="-28" charset="0"/>
              <a:cs typeface="Arial" pitchFamily="-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004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957372A-41BD-C5E8-D1E7-863B4AA937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Smart EVG </a:t>
            </a:r>
          </a:p>
          <a:p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7F7F8D1-04B4-D67A-E97B-90500BFC90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Eigenverbrauchsgemeinschaft</a:t>
            </a:r>
            <a:endParaRPr lang="de-CH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276AB97-FE54-1DB7-1F5F-91AE3700A2F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85517B0B-F6B6-4580-A8D4-BAA519B4AA46}" type="slidenum">
              <a:rPr lang="de-CH" smtClean="0"/>
              <a:pPr>
                <a:defRPr/>
              </a:pPr>
              <a:t>12</a:t>
            </a:fld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10B4331-2AAC-C77B-B9FA-8DE179BB936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 algn="ctr">
              <a:buNone/>
            </a:pPr>
            <a:endParaRPr lang="de-CH" dirty="0"/>
          </a:p>
          <a:p>
            <a:pPr marL="0" indent="0" algn="ctr">
              <a:buNone/>
            </a:pPr>
            <a:endParaRPr lang="de-CH" dirty="0"/>
          </a:p>
          <a:p>
            <a:pPr marL="0" indent="0" algn="ctr">
              <a:buNone/>
            </a:pPr>
            <a:endParaRPr lang="de-CH" dirty="0"/>
          </a:p>
          <a:p>
            <a:pPr marL="0" indent="0" algn="ctr">
              <a:buNone/>
            </a:pPr>
            <a:endParaRPr lang="de-CH" dirty="0"/>
          </a:p>
          <a:p>
            <a:pPr marL="0" indent="0" algn="ctr">
              <a:buNone/>
            </a:pPr>
            <a:r>
              <a:rPr lang="de-CH" dirty="0">
                <a:latin typeface="Calibri" panose="020F0502020204030204" pitchFamily="34" charset="0"/>
                <a:cs typeface="Calibri" panose="020F0502020204030204" pitchFamily="34" charset="0"/>
              </a:rPr>
              <a:t>Haben Sie Fragen zur Smart EVG </a:t>
            </a:r>
            <a:r>
              <a:rPr lang="de-CH" dirty="0" err="1">
                <a:latin typeface="Calibri" panose="020F0502020204030204" pitchFamily="34" charset="0"/>
                <a:cs typeface="Calibri" panose="020F0502020204030204" pitchFamily="34" charset="0"/>
              </a:rPr>
              <a:t>Wetzike</a:t>
            </a:r>
            <a:r>
              <a:rPr lang="de-CH" dirty="0">
                <a:latin typeface="Calibri" panose="020F0502020204030204" pitchFamily="34" charset="0"/>
                <a:cs typeface="Calibri" panose="020F0502020204030204" pitchFamily="34" charset="0"/>
              </a:rPr>
              <a:t>? </a:t>
            </a:r>
          </a:p>
          <a:p>
            <a:pPr marL="0" indent="0" algn="ctr">
              <a:buNone/>
            </a:pPr>
            <a:r>
              <a:rPr lang="de-CH" dirty="0">
                <a:latin typeface="Calibri" panose="020F0502020204030204" pitchFamily="34" charset="0"/>
                <a:cs typeface="Calibri" panose="020F0502020204030204" pitchFamily="34" charset="0"/>
              </a:rPr>
              <a:t>Wir helfen Ihnen gerne weiter.</a:t>
            </a:r>
          </a:p>
          <a:p>
            <a:pPr marL="0" indent="0" algn="ctr">
              <a:buNone/>
            </a:pPr>
            <a:endParaRPr lang="de-CH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de-CH" dirty="0">
                <a:latin typeface="Calibri" panose="020F0502020204030204" pitchFamily="34" charset="0"/>
                <a:cs typeface="Calibri" panose="020F0502020204030204" pitchFamily="34" charset="0"/>
              </a:rPr>
              <a:t>Ihre Stadtwerke Wetzikon </a:t>
            </a:r>
          </a:p>
          <a:p>
            <a:pPr marL="0" indent="0" algn="ctr">
              <a:buNone/>
            </a:pPr>
            <a:endParaRPr lang="de-CH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de-CH" dirty="0">
                <a:latin typeface="Calibri" panose="020F0502020204030204" pitchFamily="34" charset="0"/>
                <a:cs typeface="Calibri" panose="020F0502020204030204" pitchFamily="34" charset="0"/>
              </a:rPr>
              <a:t>T +41 44 934 41 41</a:t>
            </a:r>
          </a:p>
          <a:p>
            <a:pPr marL="0" indent="0" algn="ctr">
              <a:buNone/>
            </a:pPr>
            <a:r>
              <a:rPr lang="de-CH" dirty="0">
                <a:latin typeface="Calibri" panose="020F0502020204030204" pitchFamily="34" charset="0"/>
                <a:cs typeface="Calibri" panose="020F0502020204030204" pitchFamily="34" charset="0"/>
              </a:rPr>
              <a:t>dienstleistungen@stadtwerke-wetzikon.ch</a:t>
            </a:r>
          </a:p>
          <a:p>
            <a:pPr marL="0" indent="0">
              <a:buNone/>
            </a:pPr>
            <a:endParaRPr lang="de-CH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BEC30ED3-C2DF-CAEA-3137-95910ED6C726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nl-NL"/>
              <a:t>© SW Wetzikon  │  </a:t>
            </a:r>
            <a:fld id="{23A3FFE7-69A1-4463-9C94-B28021ACC43B}" type="datetime4">
              <a:rPr lang="de-CH" smtClean="0"/>
              <a:t>2. Oktober 2024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9640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1B2F4B0F-4A36-F51D-71D3-6C72AF4E0255}"/>
              </a:ext>
            </a:extLst>
          </p:cNvPr>
          <p:cNvSpPr/>
          <p:nvPr/>
        </p:nvSpPr>
        <p:spPr>
          <a:xfrm>
            <a:off x="5421086" y="2351314"/>
            <a:ext cx="4370614" cy="3184071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Smart EVG 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Eigenverbrauchsgemeinschaft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85517B0B-F6B6-4580-A8D4-BAA519B4AA46}" type="slidenum">
              <a:rPr lang="de-CH" smtClean="0"/>
              <a:pPr>
                <a:defRPr/>
              </a:pPr>
              <a:t>2</a:t>
            </a:fld>
            <a:endParaRPr lang="de-CH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4"/>
          </p:nvPr>
        </p:nvSpPr>
        <p:spPr>
          <a:xfrm>
            <a:off x="1008000" y="1749601"/>
            <a:ext cx="4195180" cy="5035374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de-DE" b="1" dirty="0">
                <a:latin typeface="Calibri" panose="020F0502020204030204" pitchFamily="34" charset="0"/>
                <a:cs typeface="Calibri" panose="020F0502020204030204" pitchFamily="34" charset="0"/>
              </a:rPr>
              <a:t>Smart EVG – Was ist das?</a:t>
            </a:r>
          </a:p>
          <a:p>
            <a:pPr marL="0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600" dirty="0">
                <a:latin typeface="Calibri"/>
                <a:ea typeface="ＭＳ Ｐゴシック"/>
                <a:cs typeface="Calibri"/>
              </a:rPr>
              <a:t>Sie möchten eine Solaranlage auf Ihrem Mehrfamilienhaus installieren, wissen aber nicht recht, wie Sie den produzierten Solarstrom unter den Mieterinnen/Mieter und Stockwerkeigentümerinnen/Stockwerkeigentümern aufteilen und abrechnen sollen? </a:t>
            </a:r>
            <a:endParaRPr lang="de-D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de-D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Die Smart EVG der Stadtwerke Wetzikon bietet eine einfache Abrechnungslösung ohne Veränderungen an der Infrastruktur vornehmen zu müssen. </a:t>
            </a:r>
          </a:p>
          <a:p>
            <a:pPr marL="0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nl-NL" dirty="0"/>
              <a:t>© SW Wetzikon  │  </a:t>
            </a:r>
            <a:fld id="{23A3FFE7-69A1-4463-9C94-B28021ACC43B}" type="datetime4">
              <a:rPr lang="de-CH" smtClean="0"/>
              <a:t>2. Oktober 2024</a:t>
            </a:fld>
            <a:endParaRPr lang="nl-NL" dirty="0"/>
          </a:p>
        </p:txBody>
      </p:sp>
      <p:sp>
        <p:nvSpPr>
          <p:cNvPr id="7" name="Textplatzhalter 15">
            <a:extLst>
              <a:ext uri="{FF2B5EF4-FFF2-40B4-BE49-F238E27FC236}">
                <a16:creationId xmlns:a16="http://schemas.microsoft.com/office/drawing/2014/main" id="{912D6EF7-4A3B-1923-4CFB-0A787D3632FE}"/>
              </a:ext>
            </a:extLst>
          </p:cNvPr>
          <p:cNvSpPr txBox="1">
            <a:spLocks/>
          </p:cNvSpPr>
          <p:nvPr/>
        </p:nvSpPr>
        <p:spPr>
          <a:xfrm>
            <a:off x="5490220" y="1749601"/>
            <a:ext cx="4195180" cy="5035374"/>
          </a:xfrm>
          <a:prstGeom prst="rect">
            <a:avLst/>
          </a:prstGeom>
        </p:spPr>
        <p:txBody>
          <a:bodyPr/>
          <a:lstStyle>
            <a:lvl1pPr marL="266700" indent="-266700" algn="l" defTabSz="520716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ＭＳ Ｐゴシック" pitchFamily="16" charset="-128"/>
                <a:cs typeface="ＭＳ Ｐゴシック" pitchFamily="16" charset="-128"/>
              </a:defRPr>
            </a:lvl1pPr>
            <a:lvl2pPr marL="846369" indent="-325654" algn="l" defTabSz="520716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ＭＳ Ｐゴシック" pitchFamily="16" charset="-128"/>
                <a:cs typeface="+mn-cs"/>
              </a:defRPr>
            </a:lvl2pPr>
            <a:lvl3pPr marL="1302614" indent="-259532" algn="l" defTabSz="520716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ＭＳ Ｐゴシック" pitchFamily="16" charset="-128"/>
                <a:cs typeface="+mn-cs"/>
              </a:defRPr>
            </a:lvl3pPr>
            <a:lvl4pPr marL="1824982" indent="-259532" algn="l" defTabSz="520716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ＭＳ Ｐゴシック" pitchFamily="16" charset="-128"/>
                <a:cs typeface="+mn-cs"/>
              </a:defRPr>
            </a:lvl4pPr>
            <a:lvl5pPr marL="2345698" indent="-259532" algn="l" defTabSz="520716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ＭＳ Ｐゴシック" pitchFamily="16" charset="-128"/>
                <a:cs typeface="+mn-cs"/>
              </a:defRPr>
            </a:lvl5pPr>
            <a:lvl6pPr marL="2867912" indent="-260719" algn="l" defTabSz="521439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51" indent="-260719" algn="l" defTabSz="521439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91" indent="-260719" algn="l" defTabSz="521439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28" indent="-260719" algn="l" defTabSz="521439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Die Stadtwerke Wetzikon übernehmen für Sie: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Messung und Abrechnung der Hauptmessung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Messung bei den Endkundinnen und Endkunden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Rechnungstellung und Inkasso an Endkundinnen und Endkunden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Ermittlung und Messung Eigenverbrauch und Rücklieferung ins Netz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Vergütung an Produzentinnen und Produzenten </a:t>
            </a:r>
          </a:p>
          <a:p>
            <a:pPr marL="0" indent="0">
              <a:buFont typeface="Arial" pitchFamily="34" charset="0"/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629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1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Smart EVG 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Eigenverbrauchsgemeinschaft</a:t>
            </a:r>
            <a:r>
              <a:rPr lang="de-DE" dirty="0"/>
              <a:t>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85517B0B-F6B6-4580-A8D4-BAA519B4AA46}" type="slidenum">
              <a:rPr lang="de-CH" smtClean="0"/>
              <a:pPr>
                <a:defRPr/>
              </a:pPr>
              <a:t>3</a:t>
            </a:fld>
            <a:endParaRPr lang="de-CH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4"/>
          </p:nvPr>
        </p:nvSpPr>
        <p:spPr>
          <a:xfrm>
            <a:off x="1006031" y="1439466"/>
            <a:ext cx="9181029" cy="5035374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Messung des Solarstroms Smart EVG 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nl-NL" dirty="0"/>
              <a:t>© SW Wetzikon  │  </a:t>
            </a:r>
            <a:fld id="{23A3FFE7-69A1-4463-9C94-B28021ACC43B}" type="datetime4">
              <a:rPr lang="de-CH" smtClean="0"/>
              <a:t>2. Oktober 2024</a:t>
            </a:fld>
            <a:endParaRPr lang="nl-NL" dirty="0"/>
          </a:p>
        </p:txBody>
      </p:sp>
      <p:sp useBgFill="1">
        <p:nvSpPr>
          <p:cNvPr id="50" name="Achteck 49">
            <a:extLst>
              <a:ext uri="{FF2B5EF4-FFF2-40B4-BE49-F238E27FC236}">
                <a16:creationId xmlns:a16="http://schemas.microsoft.com/office/drawing/2014/main" id="{D39DEDC8-9E0F-2C18-307C-F7934AB92121}"/>
              </a:ext>
            </a:extLst>
          </p:cNvPr>
          <p:cNvSpPr/>
          <p:nvPr/>
        </p:nvSpPr>
        <p:spPr>
          <a:xfrm>
            <a:off x="2029346" y="4443652"/>
            <a:ext cx="96487" cy="86671"/>
          </a:xfrm>
          <a:prstGeom prst="octag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37" dirty="0">
                <a:solidFill>
                  <a:schemeClr val="tx1"/>
                </a:solidFill>
              </a:rPr>
              <a:t>1</a:t>
            </a:r>
          </a:p>
        </p:txBody>
      </p:sp>
      <p:sp useBgFill="1">
        <p:nvSpPr>
          <p:cNvPr id="51" name="Achteck 50">
            <a:extLst>
              <a:ext uri="{FF2B5EF4-FFF2-40B4-BE49-F238E27FC236}">
                <a16:creationId xmlns:a16="http://schemas.microsoft.com/office/drawing/2014/main" id="{4C103EAC-0089-CCDB-037A-013CCE93AC6F}"/>
              </a:ext>
            </a:extLst>
          </p:cNvPr>
          <p:cNvSpPr/>
          <p:nvPr/>
        </p:nvSpPr>
        <p:spPr>
          <a:xfrm>
            <a:off x="2029294" y="4720333"/>
            <a:ext cx="96487" cy="86671"/>
          </a:xfrm>
          <a:prstGeom prst="octag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37" dirty="0">
                <a:solidFill>
                  <a:schemeClr val="tx1"/>
                </a:solidFill>
              </a:rPr>
              <a:t>2</a:t>
            </a:r>
          </a:p>
        </p:txBody>
      </p:sp>
      <p:sp useBgFill="1">
        <p:nvSpPr>
          <p:cNvPr id="52" name="Achteck 51">
            <a:extLst>
              <a:ext uri="{FF2B5EF4-FFF2-40B4-BE49-F238E27FC236}">
                <a16:creationId xmlns:a16="http://schemas.microsoft.com/office/drawing/2014/main" id="{41ABDEF3-2C93-08C1-1EFA-E95F0A6AB5CA}"/>
              </a:ext>
            </a:extLst>
          </p:cNvPr>
          <p:cNvSpPr/>
          <p:nvPr/>
        </p:nvSpPr>
        <p:spPr>
          <a:xfrm>
            <a:off x="2029294" y="4996752"/>
            <a:ext cx="96487" cy="86671"/>
          </a:xfrm>
          <a:prstGeom prst="octag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37" dirty="0">
                <a:solidFill>
                  <a:schemeClr val="tx1"/>
                </a:solidFill>
              </a:rPr>
              <a:t>3</a:t>
            </a:r>
          </a:p>
        </p:txBody>
      </p: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A518B222-CA0F-E980-13A5-CA3F7EF7BCD4}"/>
              </a:ext>
            </a:extLst>
          </p:cNvPr>
          <p:cNvGrpSpPr/>
          <p:nvPr/>
        </p:nvGrpSpPr>
        <p:grpSpPr>
          <a:xfrm>
            <a:off x="1698809" y="2528377"/>
            <a:ext cx="7816649" cy="3520151"/>
            <a:chOff x="2386829" y="1329163"/>
            <a:chExt cx="7128629" cy="2810567"/>
          </a:xfrm>
        </p:grpSpPr>
        <p:sp>
          <p:nvSpPr>
            <p:cNvPr id="49" name="Textfeld 48">
              <a:extLst>
                <a:ext uri="{FF2B5EF4-FFF2-40B4-BE49-F238E27FC236}">
                  <a16:creationId xmlns:a16="http://schemas.microsoft.com/office/drawing/2014/main" id="{31FCB8BC-B440-31CB-DB59-8646B7D549D2}"/>
                </a:ext>
              </a:extLst>
            </p:cNvPr>
            <p:cNvSpPr txBox="1"/>
            <p:nvPr/>
          </p:nvSpPr>
          <p:spPr>
            <a:xfrm>
              <a:off x="2386829" y="2727415"/>
              <a:ext cx="4771957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1">
                <a:lnSpc>
                  <a:spcPct val="150000"/>
                </a:lnSpc>
              </a:pPr>
              <a:r>
                <a:rPr lang="de-CH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Produktionszähler der PVA  </a:t>
              </a:r>
            </a:p>
            <a:p>
              <a:pPr lvl="1">
                <a:lnSpc>
                  <a:spcPct val="150000"/>
                </a:lnSpc>
              </a:pPr>
              <a:r>
                <a:rPr lang="de-CH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Wohnungszähler Endverbraucherinnen und Endverbraucher </a:t>
              </a:r>
            </a:p>
            <a:p>
              <a:pPr lvl="1">
                <a:lnSpc>
                  <a:spcPct val="150000"/>
                </a:lnSpc>
              </a:pPr>
              <a:r>
                <a:rPr lang="de-CH" sz="1200" dirty="0">
                  <a:latin typeface="Calibri" panose="020F0502020204030204" pitchFamily="34" charset="0"/>
                  <a:cs typeface="Calibri" panose="020F0502020204030204" pitchFamily="34" charset="0"/>
                </a:rPr>
                <a:t>Hauptzähler / Überschusszähler (Virtuelle) </a:t>
              </a:r>
            </a:p>
            <a:p>
              <a:endParaRPr lang="de-CH" sz="1200" dirty="0">
                <a:latin typeface="Arial Narrow" panose="020B0606020202030204" pitchFamily="34" charset="0"/>
              </a:endParaRPr>
            </a:p>
          </p:txBody>
        </p:sp>
        <p:grpSp>
          <p:nvGrpSpPr>
            <p:cNvPr id="27" name="Gruppieren 26">
              <a:extLst>
                <a:ext uri="{FF2B5EF4-FFF2-40B4-BE49-F238E27FC236}">
                  <a16:creationId xmlns:a16="http://schemas.microsoft.com/office/drawing/2014/main" id="{5E799052-0B31-E50B-E77E-82B4C18FC1C4}"/>
                </a:ext>
              </a:extLst>
            </p:cNvPr>
            <p:cNvGrpSpPr/>
            <p:nvPr/>
          </p:nvGrpSpPr>
          <p:grpSpPr>
            <a:xfrm>
              <a:off x="6250188" y="1329163"/>
              <a:ext cx="3265270" cy="2810567"/>
              <a:chOff x="6250188" y="1329159"/>
              <a:chExt cx="3265270" cy="2810560"/>
            </a:xfrm>
          </p:grpSpPr>
          <p:sp>
            <p:nvSpPr>
              <p:cNvPr id="2" name="Gleichschenkliges Dreieck 1">
                <a:extLst>
                  <a:ext uri="{FF2B5EF4-FFF2-40B4-BE49-F238E27FC236}">
                    <a16:creationId xmlns:a16="http://schemas.microsoft.com/office/drawing/2014/main" id="{475D91EC-1F0F-09A5-D367-ACF12E2A6A15}"/>
                  </a:ext>
                </a:extLst>
              </p:cNvPr>
              <p:cNvSpPr/>
              <p:nvPr/>
            </p:nvSpPr>
            <p:spPr bwMode="auto">
              <a:xfrm>
                <a:off x="7172361" y="1843601"/>
                <a:ext cx="2259974" cy="610801"/>
              </a:xfrm>
              <a:prstGeom prst="triangle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rtlCol="0" anchor="ctr"/>
              <a:lstStyle/>
              <a:p>
                <a:pPr algn="ctr"/>
                <a:endParaRPr lang="de-CH" sz="1432" dirty="0">
                  <a:solidFill>
                    <a:srgbClr val="FFFFFF"/>
                  </a:solidFill>
                  <a:latin typeface="Cordia New"/>
                </a:endParaRPr>
              </a:p>
            </p:txBody>
          </p:sp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D634F38E-7956-8AD8-BF13-92F8BF05FAFB}"/>
                  </a:ext>
                </a:extLst>
              </p:cNvPr>
              <p:cNvSpPr/>
              <p:nvPr/>
            </p:nvSpPr>
            <p:spPr bwMode="auto">
              <a:xfrm>
                <a:off x="7283416" y="2460567"/>
                <a:ext cx="2021205" cy="388693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rtlCol="0" anchor="ctr"/>
              <a:lstStyle/>
              <a:p>
                <a:pPr algn="ctr" defTabSz="727433">
                  <a:defRPr/>
                </a:pPr>
                <a:endParaRPr lang="de-CH" sz="1432" kern="0">
                  <a:solidFill>
                    <a:srgbClr val="FFFFFF"/>
                  </a:solidFill>
                  <a:latin typeface="Cordia New"/>
                </a:endParaRPr>
              </a:p>
            </p:txBody>
          </p:sp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9F0B33A0-6BB5-5002-EE53-B455FD0341F7}"/>
                  </a:ext>
                </a:extLst>
              </p:cNvPr>
              <p:cNvSpPr/>
              <p:nvPr/>
            </p:nvSpPr>
            <p:spPr bwMode="auto">
              <a:xfrm>
                <a:off x="7283415" y="2854303"/>
                <a:ext cx="2021205" cy="39424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727433">
                  <a:defRPr/>
                </a:pPr>
                <a:endParaRPr lang="de-CH" sz="1432" kern="0">
                  <a:solidFill>
                    <a:srgbClr val="FFFFFF"/>
                  </a:solidFill>
                  <a:latin typeface="Cordia New"/>
                </a:endParaRPr>
              </a:p>
            </p:txBody>
          </p:sp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1D103651-E9FB-B02A-1F03-85FCE09454DF}"/>
                  </a:ext>
                </a:extLst>
              </p:cNvPr>
              <p:cNvSpPr/>
              <p:nvPr/>
            </p:nvSpPr>
            <p:spPr bwMode="auto">
              <a:xfrm>
                <a:off x="7283414" y="3256336"/>
                <a:ext cx="2021205" cy="39424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727433">
                  <a:defRPr/>
                </a:pPr>
                <a:endParaRPr lang="de-CH" sz="1432" kern="0">
                  <a:solidFill>
                    <a:srgbClr val="FFFFFF"/>
                  </a:solidFill>
                  <a:latin typeface="Cordia New"/>
                </a:endParaRPr>
              </a:p>
            </p:txBody>
          </p:sp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AE57D87-BEE9-5E2B-E2C6-E58AFC239CAA}"/>
                  </a:ext>
                </a:extLst>
              </p:cNvPr>
              <p:cNvSpPr/>
              <p:nvPr/>
            </p:nvSpPr>
            <p:spPr bwMode="auto">
              <a:xfrm>
                <a:off x="7283415" y="3645652"/>
                <a:ext cx="2021205" cy="39424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727433">
                  <a:defRPr/>
                </a:pPr>
                <a:endParaRPr lang="de-CH" sz="1432" kern="0">
                  <a:solidFill>
                    <a:srgbClr val="FFFFFF"/>
                  </a:solidFill>
                  <a:latin typeface="Cordia New"/>
                </a:endParaRPr>
              </a:p>
            </p:txBody>
          </p:sp>
          <p:cxnSp>
            <p:nvCxnSpPr>
              <p:cNvPr id="9" name="Gerader Verbinder 8">
                <a:extLst>
                  <a:ext uri="{FF2B5EF4-FFF2-40B4-BE49-F238E27FC236}">
                    <a16:creationId xmlns:a16="http://schemas.microsoft.com/office/drawing/2014/main" id="{B3F8D3D3-7D9F-EBFA-E85A-2ED35C468150}"/>
                  </a:ext>
                </a:extLst>
              </p:cNvPr>
              <p:cNvCxnSpPr/>
              <p:nvPr/>
            </p:nvCxnSpPr>
            <p:spPr bwMode="auto">
              <a:xfrm>
                <a:off x="8427387" y="1838152"/>
                <a:ext cx="877232" cy="461185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0" name="Grafik 9">
                <a:extLst>
                  <a:ext uri="{FF2B5EF4-FFF2-40B4-BE49-F238E27FC236}">
                    <a16:creationId xmlns:a16="http://schemas.microsoft.com/office/drawing/2014/main" id="{818020BD-4013-B2BC-1E16-5BE4337D19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42046" y="2524954"/>
                <a:ext cx="170682" cy="242862"/>
              </a:xfrm>
              <a:prstGeom prst="rect">
                <a:avLst/>
              </a:prstGeom>
            </p:spPr>
          </p:pic>
          <p:pic>
            <p:nvPicPr>
              <p:cNvPr id="11" name="Grafik 10">
                <a:extLst>
                  <a:ext uri="{FF2B5EF4-FFF2-40B4-BE49-F238E27FC236}">
                    <a16:creationId xmlns:a16="http://schemas.microsoft.com/office/drawing/2014/main" id="{794083FE-4B83-E25F-F217-81E8D0F57A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339830" y="3328893"/>
                <a:ext cx="170682" cy="242862"/>
              </a:xfrm>
              <a:prstGeom prst="rect">
                <a:avLst/>
              </a:prstGeom>
            </p:spPr>
          </p:pic>
          <p:pic>
            <p:nvPicPr>
              <p:cNvPr id="12" name="Grafik 11">
                <a:extLst>
                  <a:ext uri="{FF2B5EF4-FFF2-40B4-BE49-F238E27FC236}">
                    <a16:creationId xmlns:a16="http://schemas.microsoft.com/office/drawing/2014/main" id="{97C56A3A-8CB4-02F4-1013-B7409F7FC3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EEEDEE"/>
                  </a:clrFrom>
                  <a:clrTo>
                    <a:srgbClr val="EEEDEE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8339830" y="2930667"/>
                <a:ext cx="170682" cy="242862"/>
              </a:xfrm>
              <a:prstGeom prst="rect">
                <a:avLst/>
              </a:prstGeom>
            </p:spPr>
          </p:pic>
          <p:sp>
            <p:nvSpPr>
              <p:cNvPr id="13" name="Pfeil: nach oben gebogen 12">
                <a:extLst>
                  <a:ext uri="{FF2B5EF4-FFF2-40B4-BE49-F238E27FC236}">
                    <a16:creationId xmlns:a16="http://schemas.microsoft.com/office/drawing/2014/main" id="{161E3615-3835-DCEE-824A-EAFE94EB8744}"/>
                  </a:ext>
                </a:extLst>
              </p:cNvPr>
              <p:cNvSpPr/>
              <p:nvPr/>
            </p:nvSpPr>
            <p:spPr bwMode="auto">
              <a:xfrm rot="5400000">
                <a:off x="8406072" y="2046807"/>
                <a:ext cx="404117" cy="195241"/>
              </a:xfrm>
              <a:prstGeom prst="bentUpArrow">
                <a:avLst>
                  <a:gd name="adj1" fmla="val 18501"/>
                  <a:gd name="adj2" fmla="val 38799"/>
                  <a:gd name="adj3" fmla="val 35349"/>
                </a:avLst>
              </a:prstGeom>
              <a:solidFill>
                <a:srgbClr val="92D050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rtlCol="0" anchor="ctr"/>
              <a:lstStyle/>
              <a:p>
                <a:pPr algn="ctr"/>
                <a:endParaRPr lang="de-CH" sz="1432">
                  <a:solidFill>
                    <a:srgbClr val="FFFFFF"/>
                  </a:solidFill>
                  <a:latin typeface="Cordia New"/>
                </a:endParaRPr>
              </a:p>
            </p:txBody>
          </p:sp>
          <p:sp>
            <p:nvSpPr>
              <p:cNvPr id="14" name="Pfeil: nach oben gebogen 13">
                <a:extLst>
                  <a:ext uri="{FF2B5EF4-FFF2-40B4-BE49-F238E27FC236}">
                    <a16:creationId xmlns:a16="http://schemas.microsoft.com/office/drawing/2014/main" id="{A0483F38-926E-5666-E3E1-EA92C12E0709}"/>
                  </a:ext>
                </a:extLst>
              </p:cNvPr>
              <p:cNvSpPr/>
              <p:nvPr/>
            </p:nvSpPr>
            <p:spPr bwMode="auto">
              <a:xfrm rot="16200000" flipH="1">
                <a:off x="8575356" y="2187512"/>
                <a:ext cx="384851" cy="514525"/>
              </a:xfrm>
              <a:prstGeom prst="bentUpArrow">
                <a:avLst>
                  <a:gd name="adj1" fmla="val 9353"/>
                  <a:gd name="adj2" fmla="val 16006"/>
                  <a:gd name="adj3" fmla="val 20468"/>
                </a:avLst>
              </a:prstGeom>
              <a:solidFill>
                <a:srgbClr val="92D050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de-CH" sz="1432">
                  <a:solidFill>
                    <a:srgbClr val="FFFFFF"/>
                  </a:solidFill>
                  <a:latin typeface="Cordia New"/>
                </a:endParaRPr>
              </a:p>
            </p:txBody>
          </p:sp>
          <p:sp>
            <p:nvSpPr>
              <p:cNvPr id="18" name="Pfeil: nach oben gebogen 17">
                <a:extLst>
                  <a:ext uri="{FF2B5EF4-FFF2-40B4-BE49-F238E27FC236}">
                    <a16:creationId xmlns:a16="http://schemas.microsoft.com/office/drawing/2014/main" id="{DFE8424B-45A2-2496-9602-E9B7AE14CCF6}"/>
                  </a:ext>
                </a:extLst>
              </p:cNvPr>
              <p:cNvSpPr/>
              <p:nvPr/>
            </p:nvSpPr>
            <p:spPr bwMode="auto">
              <a:xfrm rot="16200000" flipH="1">
                <a:off x="8534955" y="2546820"/>
                <a:ext cx="463142" cy="517027"/>
              </a:xfrm>
              <a:prstGeom prst="bentUpArrow">
                <a:avLst>
                  <a:gd name="adj1" fmla="val 7527"/>
                  <a:gd name="adj2" fmla="val 16006"/>
                  <a:gd name="adj3" fmla="val 20468"/>
                </a:avLst>
              </a:prstGeom>
              <a:solidFill>
                <a:srgbClr val="92D050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de-CH" sz="1432">
                  <a:solidFill>
                    <a:srgbClr val="FFFFFF"/>
                  </a:solidFill>
                  <a:latin typeface="Cordia New"/>
                </a:endParaRPr>
              </a:p>
            </p:txBody>
          </p:sp>
          <p:sp>
            <p:nvSpPr>
              <p:cNvPr id="19" name="Pfeil: nach oben gebogen 18">
                <a:extLst>
                  <a:ext uri="{FF2B5EF4-FFF2-40B4-BE49-F238E27FC236}">
                    <a16:creationId xmlns:a16="http://schemas.microsoft.com/office/drawing/2014/main" id="{250B922A-7B59-F5E1-4397-A2A10558F323}"/>
                  </a:ext>
                </a:extLst>
              </p:cNvPr>
              <p:cNvSpPr/>
              <p:nvPr/>
            </p:nvSpPr>
            <p:spPr bwMode="auto">
              <a:xfrm rot="16200000" flipH="1">
                <a:off x="8534950" y="2951309"/>
                <a:ext cx="463142" cy="517027"/>
              </a:xfrm>
              <a:prstGeom prst="bentUpArrow">
                <a:avLst>
                  <a:gd name="adj1" fmla="val 7527"/>
                  <a:gd name="adj2" fmla="val 16006"/>
                  <a:gd name="adj3" fmla="val 20468"/>
                </a:avLst>
              </a:prstGeom>
              <a:solidFill>
                <a:srgbClr val="92D050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de-CH" sz="1432">
                  <a:solidFill>
                    <a:srgbClr val="FFFFFF"/>
                  </a:solidFill>
                  <a:latin typeface="Cordia New"/>
                </a:endParaRPr>
              </a:p>
            </p:txBody>
          </p:sp>
          <p:sp>
            <p:nvSpPr>
              <p:cNvPr id="20" name="Pfeil: nach oben gebogen 19">
                <a:extLst>
                  <a:ext uri="{FF2B5EF4-FFF2-40B4-BE49-F238E27FC236}">
                    <a16:creationId xmlns:a16="http://schemas.microsoft.com/office/drawing/2014/main" id="{DA5F0F9A-2DAE-0E6C-A6D7-95627312D594}"/>
                  </a:ext>
                </a:extLst>
              </p:cNvPr>
              <p:cNvSpPr/>
              <p:nvPr/>
            </p:nvSpPr>
            <p:spPr bwMode="auto">
              <a:xfrm rot="16200000" flipH="1">
                <a:off x="8070450" y="2881060"/>
                <a:ext cx="463142" cy="1446016"/>
              </a:xfrm>
              <a:prstGeom prst="bentUpArrow">
                <a:avLst>
                  <a:gd name="adj1" fmla="val 7527"/>
                  <a:gd name="adj2" fmla="val 16006"/>
                  <a:gd name="adj3" fmla="val 20468"/>
                </a:avLst>
              </a:prstGeom>
              <a:solidFill>
                <a:srgbClr val="92D050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de-CH" sz="1432">
                  <a:solidFill>
                    <a:srgbClr val="FFFFFF"/>
                  </a:solidFill>
                  <a:latin typeface="Cordia New"/>
                </a:endParaRPr>
              </a:p>
            </p:txBody>
          </p:sp>
          <p:sp>
            <p:nvSpPr>
              <p:cNvPr id="21" name="Rechteck 20">
                <a:extLst>
                  <a:ext uri="{FF2B5EF4-FFF2-40B4-BE49-F238E27FC236}">
                    <a16:creationId xmlns:a16="http://schemas.microsoft.com/office/drawing/2014/main" id="{F5841AD5-5B87-DD13-B533-D28CA01BAF2E}"/>
                  </a:ext>
                </a:extLst>
              </p:cNvPr>
              <p:cNvSpPr/>
              <p:nvPr/>
            </p:nvSpPr>
            <p:spPr bwMode="auto">
              <a:xfrm>
                <a:off x="8762792" y="2253252"/>
                <a:ext cx="253431" cy="36370"/>
              </a:xfrm>
              <a:prstGeom prst="rect">
                <a:avLst/>
              </a:prstGeom>
              <a:solidFill>
                <a:srgbClr val="92D050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de-CH" sz="1432">
                  <a:solidFill>
                    <a:srgbClr val="FFFFFF"/>
                  </a:solidFill>
                  <a:latin typeface="Cordia New"/>
                </a:endParaRPr>
              </a:p>
            </p:txBody>
          </p:sp>
          <p:pic>
            <p:nvPicPr>
              <p:cNvPr id="22" name="Grafik 21">
                <a:extLst>
                  <a:ext uri="{FF2B5EF4-FFF2-40B4-BE49-F238E27FC236}">
                    <a16:creationId xmlns:a16="http://schemas.microsoft.com/office/drawing/2014/main" id="{C71EB934-2959-074A-35A6-89960B7F1DA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705752" y="2161054"/>
                <a:ext cx="170682" cy="242862"/>
              </a:xfrm>
              <a:prstGeom prst="rect">
                <a:avLst/>
              </a:prstGeom>
            </p:spPr>
          </p:pic>
          <p:sp>
            <p:nvSpPr>
              <p:cNvPr id="23" name="Pfeil: nach oben gebogen 22">
                <a:extLst>
                  <a:ext uri="{FF2B5EF4-FFF2-40B4-BE49-F238E27FC236}">
                    <a16:creationId xmlns:a16="http://schemas.microsoft.com/office/drawing/2014/main" id="{53E391EA-FF82-D042-9D7E-0A007D7DE141}"/>
                  </a:ext>
                </a:extLst>
              </p:cNvPr>
              <p:cNvSpPr/>
              <p:nvPr/>
            </p:nvSpPr>
            <p:spPr bwMode="auto">
              <a:xfrm rot="5400000" flipH="1" flipV="1">
                <a:off x="8468409" y="3489449"/>
                <a:ext cx="447627" cy="368429"/>
              </a:xfrm>
              <a:prstGeom prst="bentUpArrow">
                <a:avLst>
                  <a:gd name="adj1" fmla="val 9353"/>
                  <a:gd name="adj2" fmla="val 16006"/>
                  <a:gd name="adj3" fmla="val 20468"/>
                </a:avLst>
              </a:prstGeom>
              <a:solidFill>
                <a:srgbClr val="CC0000">
                  <a:lumMod val="20000"/>
                  <a:lumOff val="80000"/>
                </a:srgbClr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727433">
                  <a:defRPr/>
                </a:pPr>
                <a:endParaRPr lang="de-CH" sz="1432" kern="0">
                  <a:solidFill>
                    <a:srgbClr val="FFFFFF"/>
                  </a:solidFill>
                  <a:latin typeface="Cordia New"/>
                </a:endParaRPr>
              </a:p>
            </p:txBody>
          </p:sp>
          <p:sp>
            <p:nvSpPr>
              <p:cNvPr id="24" name="Pfeil: nach oben gebogen 23">
                <a:extLst>
                  <a:ext uri="{FF2B5EF4-FFF2-40B4-BE49-F238E27FC236}">
                    <a16:creationId xmlns:a16="http://schemas.microsoft.com/office/drawing/2014/main" id="{EB6A2E64-A257-81BF-1F1F-0C5B51287A13}"/>
                  </a:ext>
                </a:extLst>
              </p:cNvPr>
              <p:cNvSpPr/>
              <p:nvPr/>
            </p:nvSpPr>
            <p:spPr bwMode="auto">
              <a:xfrm rot="5400000" flipH="1" flipV="1">
                <a:off x="8468402" y="2692822"/>
                <a:ext cx="447627" cy="368429"/>
              </a:xfrm>
              <a:prstGeom prst="bentUpArrow">
                <a:avLst>
                  <a:gd name="adj1" fmla="val 9353"/>
                  <a:gd name="adj2" fmla="val 16006"/>
                  <a:gd name="adj3" fmla="val 20468"/>
                </a:avLst>
              </a:prstGeom>
              <a:solidFill>
                <a:srgbClr val="CC0000">
                  <a:lumMod val="20000"/>
                  <a:lumOff val="80000"/>
                </a:srgbClr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727433">
                  <a:defRPr/>
                </a:pPr>
                <a:endParaRPr lang="de-CH" sz="1432" kern="0">
                  <a:solidFill>
                    <a:srgbClr val="FFFFFF"/>
                  </a:solidFill>
                  <a:latin typeface="Cordia New"/>
                </a:endParaRPr>
              </a:p>
            </p:txBody>
          </p:sp>
          <p:sp>
            <p:nvSpPr>
              <p:cNvPr id="25" name="Pfeil: nach oben gebogen 24">
                <a:extLst>
                  <a:ext uri="{FF2B5EF4-FFF2-40B4-BE49-F238E27FC236}">
                    <a16:creationId xmlns:a16="http://schemas.microsoft.com/office/drawing/2014/main" id="{E35C767D-6DB8-0877-910B-28C74F7DC727}"/>
                  </a:ext>
                </a:extLst>
              </p:cNvPr>
              <p:cNvSpPr/>
              <p:nvPr/>
            </p:nvSpPr>
            <p:spPr bwMode="auto">
              <a:xfrm rot="5400000" flipH="1" flipV="1">
                <a:off x="8468409" y="3095203"/>
                <a:ext cx="447627" cy="368429"/>
              </a:xfrm>
              <a:prstGeom prst="bentUpArrow">
                <a:avLst>
                  <a:gd name="adj1" fmla="val 9353"/>
                  <a:gd name="adj2" fmla="val 16006"/>
                  <a:gd name="adj3" fmla="val 20468"/>
                </a:avLst>
              </a:prstGeom>
              <a:solidFill>
                <a:srgbClr val="CC0000">
                  <a:lumMod val="20000"/>
                  <a:lumOff val="80000"/>
                </a:srgbClr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727433">
                  <a:defRPr/>
                </a:pPr>
                <a:endParaRPr lang="de-CH" sz="1432" kern="0">
                  <a:solidFill>
                    <a:srgbClr val="FFFFFF"/>
                  </a:solidFill>
                  <a:latin typeface="Cordia New"/>
                </a:endParaRPr>
              </a:p>
            </p:txBody>
          </p:sp>
          <p:sp>
            <p:nvSpPr>
              <p:cNvPr id="26" name="Rechteck 25">
                <a:extLst>
                  <a:ext uri="{FF2B5EF4-FFF2-40B4-BE49-F238E27FC236}">
                    <a16:creationId xmlns:a16="http://schemas.microsoft.com/office/drawing/2014/main" id="{2C5E920C-B0CF-46A3-8888-9C1FBA0E4A62}"/>
                  </a:ext>
                </a:extLst>
              </p:cNvPr>
              <p:cNvSpPr/>
              <p:nvPr/>
            </p:nvSpPr>
            <p:spPr bwMode="auto">
              <a:xfrm>
                <a:off x="7579011" y="3879245"/>
                <a:ext cx="1297419" cy="36370"/>
              </a:xfrm>
              <a:prstGeom prst="rect">
                <a:avLst/>
              </a:prstGeom>
              <a:solidFill>
                <a:srgbClr val="CC0000">
                  <a:lumMod val="20000"/>
                  <a:lumOff val="80000"/>
                </a:srgbClr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727433">
                  <a:defRPr/>
                </a:pPr>
                <a:endParaRPr lang="de-CH" sz="1432" kern="0">
                  <a:solidFill>
                    <a:srgbClr val="FFFFFF"/>
                  </a:solidFill>
                  <a:latin typeface="Cordia New"/>
                </a:endParaRPr>
              </a:p>
            </p:txBody>
          </p:sp>
          <p:sp>
            <p:nvSpPr>
              <p:cNvPr id="38" name="Textfeld 37">
                <a:extLst>
                  <a:ext uri="{FF2B5EF4-FFF2-40B4-BE49-F238E27FC236}">
                    <a16:creationId xmlns:a16="http://schemas.microsoft.com/office/drawing/2014/main" id="{8EB9DC4B-2242-6954-BB24-6A90C54BB393}"/>
                  </a:ext>
                </a:extLst>
              </p:cNvPr>
              <p:cNvSpPr txBox="1"/>
              <p:nvPr/>
            </p:nvSpPr>
            <p:spPr>
              <a:xfrm>
                <a:off x="7365671" y="3350651"/>
                <a:ext cx="800297" cy="220919"/>
              </a:xfrm>
              <a:prstGeom prst="rect">
                <a:avLst/>
              </a:prstGeom>
              <a:noFill/>
            </p:spPr>
            <p:txBody>
              <a:bodyPr wrap="square" rtlCol="0" anchor="t" anchorCtr="0">
                <a:noAutofit/>
              </a:bodyPr>
              <a:lstStyle>
                <a:defPPr>
                  <a:defRPr lang="de-DE"/>
                </a:defPPr>
                <a:lvl1pPr>
                  <a:defRPr sz="1100">
                    <a:solidFill>
                      <a:schemeClr val="tx2">
                        <a:lumMod val="75000"/>
                      </a:schemeClr>
                    </a:solidFill>
                    <a:latin typeface="Arial Narrow" panose="020B0606020202030204" pitchFamily="34" charset="0"/>
                  </a:defRPr>
                </a:lvl1pPr>
              </a:lstStyle>
              <a:p>
                <a:pPr defTabSz="727433">
                  <a:defRPr/>
                </a:pPr>
                <a:r>
                  <a:rPr lang="de-CH" sz="875" kern="0" dirty="0">
                    <a:solidFill>
                      <a:srgbClr val="666666">
                        <a:lumMod val="75000"/>
                      </a:srgb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Wohnung</a:t>
                </a:r>
                <a:r>
                  <a:rPr lang="de-CH" sz="875" kern="0" dirty="0">
                    <a:solidFill>
                      <a:srgbClr val="666666">
                        <a:lumMod val="75000"/>
                      </a:srgbClr>
                    </a:solidFill>
                  </a:rPr>
                  <a:t> 1</a:t>
                </a:r>
              </a:p>
            </p:txBody>
          </p:sp>
          <p:sp>
            <p:nvSpPr>
              <p:cNvPr id="39" name="Textfeld 38">
                <a:extLst>
                  <a:ext uri="{FF2B5EF4-FFF2-40B4-BE49-F238E27FC236}">
                    <a16:creationId xmlns:a16="http://schemas.microsoft.com/office/drawing/2014/main" id="{ABFD41A2-894C-A23B-35F4-108A0E1B8DC9}"/>
                  </a:ext>
                </a:extLst>
              </p:cNvPr>
              <p:cNvSpPr txBox="1"/>
              <p:nvPr/>
            </p:nvSpPr>
            <p:spPr>
              <a:xfrm>
                <a:off x="7337298" y="2567340"/>
                <a:ext cx="763411" cy="203635"/>
              </a:xfrm>
              <a:prstGeom prst="rect">
                <a:avLst/>
              </a:prstGeom>
              <a:noFill/>
            </p:spPr>
            <p:txBody>
              <a:bodyPr wrap="square" rtlCol="0" anchor="t" anchorCtr="0">
                <a:noAutofit/>
              </a:bodyPr>
              <a:lstStyle>
                <a:defPPr>
                  <a:defRPr lang="de-DE"/>
                </a:defPPr>
                <a:lvl1pPr>
                  <a:defRPr sz="1100">
                    <a:solidFill>
                      <a:schemeClr val="tx2">
                        <a:lumMod val="75000"/>
                      </a:schemeClr>
                    </a:solidFill>
                    <a:latin typeface="Arial Narrow" panose="020B0606020202030204" pitchFamily="34" charset="0"/>
                  </a:defRPr>
                </a:lvl1pPr>
              </a:lstStyle>
              <a:p>
                <a:pPr defTabSz="727433">
                  <a:defRPr/>
                </a:pPr>
                <a:r>
                  <a:rPr lang="de-CH" sz="875" kern="0" dirty="0">
                    <a:solidFill>
                      <a:srgbClr val="666666">
                        <a:lumMod val="75000"/>
                      </a:srgb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Wohnung 3</a:t>
                </a:r>
              </a:p>
            </p:txBody>
          </p:sp>
          <p:sp>
            <p:nvSpPr>
              <p:cNvPr id="40" name="Textfeld 39">
                <a:extLst>
                  <a:ext uri="{FF2B5EF4-FFF2-40B4-BE49-F238E27FC236}">
                    <a16:creationId xmlns:a16="http://schemas.microsoft.com/office/drawing/2014/main" id="{0F17D09D-83E5-3578-E4DA-EE0FA2C77F62}"/>
                  </a:ext>
                </a:extLst>
              </p:cNvPr>
              <p:cNvSpPr txBox="1"/>
              <p:nvPr/>
            </p:nvSpPr>
            <p:spPr>
              <a:xfrm>
                <a:off x="7351620" y="2956034"/>
                <a:ext cx="766601" cy="193942"/>
              </a:xfrm>
              <a:prstGeom prst="rect">
                <a:avLst/>
              </a:prstGeom>
              <a:noFill/>
            </p:spPr>
            <p:txBody>
              <a:bodyPr wrap="square" rtlCol="0" anchor="t" anchorCtr="0">
                <a:noAutofit/>
              </a:bodyPr>
              <a:lstStyle>
                <a:defPPr>
                  <a:defRPr lang="de-DE"/>
                </a:defPPr>
                <a:lvl1pPr>
                  <a:defRPr sz="1100">
                    <a:solidFill>
                      <a:schemeClr val="tx2">
                        <a:lumMod val="75000"/>
                      </a:schemeClr>
                    </a:solidFill>
                    <a:latin typeface="Arial Narrow" panose="020B0606020202030204" pitchFamily="34" charset="0"/>
                  </a:defRPr>
                </a:lvl1pPr>
              </a:lstStyle>
              <a:p>
                <a:pPr defTabSz="727433">
                  <a:defRPr/>
                </a:pPr>
                <a:r>
                  <a:rPr lang="de-CH" sz="875" kern="0" dirty="0">
                    <a:solidFill>
                      <a:srgbClr val="666666">
                        <a:lumMod val="75000"/>
                      </a:srgb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Wohnung 2</a:t>
                </a:r>
              </a:p>
            </p:txBody>
          </p:sp>
          <p:sp>
            <p:nvSpPr>
              <p:cNvPr id="41" name="Textfeld 40">
                <a:extLst>
                  <a:ext uri="{FF2B5EF4-FFF2-40B4-BE49-F238E27FC236}">
                    <a16:creationId xmlns:a16="http://schemas.microsoft.com/office/drawing/2014/main" id="{8595E84B-AC43-E0CD-FEFF-F27A0497853B}"/>
                  </a:ext>
                </a:extLst>
              </p:cNvPr>
              <p:cNvSpPr txBox="1"/>
              <p:nvPr/>
            </p:nvSpPr>
            <p:spPr>
              <a:xfrm>
                <a:off x="8901106" y="3851495"/>
                <a:ext cx="614352" cy="195869"/>
              </a:xfrm>
              <a:prstGeom prst="rect">
                <a:avLst/>
              </a:prstGeom>
              <a:noFill/>
            </p:spPr>
            <p:txBody>
              <a:bodyPr wrap="square" rtlCol="0" anchor="t" anchorCtr="0">
                <a:noAutofit/>
              </a:bodyPr>
              <a:lstStyle>
                <a:defPPr>
                  <a:defRPr lang="de-DE"/>
                </a:defPPr>
                <a:lvl1pPr>
                  <a:defRPr sz="1100">
                    <a:solidFill>
                      <a:schemeClr val="tx2">
                        <a:lumMod val="75000"/>
                      </a:schemeClr>
                    </a:solidFill>
                    <a:latin typeface="Arial Narrow" panose="020B0606020202030204" pitchFamily="34" charset="0"/>
                  </a:defRPr>
                </a:lvl1pPr>
              </a:lstStyle>
              <a:p>
                <a:pPr defTabSz="727433">
                  <a:defRPr/>
                </a:pPr>
                <a:r>
                  <a:rPr lang="de-CH" sz="875" kern="0" dirty="0">
                    <a:solidFill>
                      <a:srgbClr val="666666">
                        <a:lumMod val="75000"/>
                      </a:srgb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Keller</a:t>
                </a:r>
              </a:p>
            </p:txBody>
          </p:sp>
          <p:sp>
            <p:nvSpPr>
              <p:cNvPr id="42" name="Textfeld 41">
                <a:extLst>
                  <a:ext uri="{FF2B5EF4-FFF2-40B4-BE49-F238E27FC236}">
                    <a16:creationId xmlns:a16="http://schemas.microsoft.com/office/drawing/2014/main" id="{829C9AA4-B442-B6FA-5AAE-60E1655FE399}"/>
                  </a:ext>
                </a:extLst>
              </p:cNvPr>
              <p:cNvSpPr txBox="1"/>
              <p:nvPr/>
            </p:nvSpPr>
            <p:spPr>
              <a:xfrm>
                <a:off x="8804176" y="1906592"/>
                <a:ext cx="711280" cy="195869"/>
              </a:xfrm>
              <a:prstGeom prst="rect">
                <a:avLst/>
              </a:prstGeom>
              <a:noFill/>
            </p:spPr>
            <p:txBody>
              <a:bodyPr wrap="square" rtlCol="0" anchor="t" anchorCtr="0">
                <a:noAutofit/>
              </a:bodyPr>
              <a:lstStyle>
                <a:defPPr>
                  <a:defRPr lang="de-DE"/>
                </a:defPPr>
                <a:lvl1pPr>
                  <a:defRPr sz="1100">
                    <a:solidFill>
                      <a:schemeClr val="tx2">
                        <a:lumMod val="75000"/>
                      </a:schemeClr>
                    </a:solidFill>
                    <a:latin typeface="Arial Narrow" panose="020B0606020202030204" pitchFamily="34" charset="0"/>
                  </a:defRPr>
                </a:lvl1pPr>
              </a:lstStyle>
              <a:p>
                <a:pPr defTabSz="727433">
                  <a:defRPr/>
                </a:pPr>
                <a:r>
                  <a:rPr lang="de-CH" sz="875" kern="0" dirty="0">
                    <a:solidFill>
                      <a:srgbClr val="666666">
                        <a:lumMod val="75000"/>
                      </a:srgb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Solaranlage</a:t>
                </a:r>
              </a:p>
            </p:txBody>
          </p:sp>
          <p:pic>
            <p:nvPicPr>
              <p:cNvPr id="43" name="Grafik 42">
                <a:extLst>
                  <a:ext uri="{FF2B5EF4-FFF2-40B4-BE49-F238E27FC236}">
                    <a16:creationId xmlns:a16="http://schemas.microsoft.com/office/drawing/2014/main" id="{E0246B5F-4213-0C66-72E0-B4DDF677E0C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74670" y="3703099"/>
                <a:ext cx="170682" cy="242862"/>
              </a:xfrm>
              <a:prstGeom prst="rect">
                <a:avLst/>
              </a:prstGeom>
            </p:spPr>
          </p:pic>
          <p:sp useBgFill="1">
            <p:nvSpPr>
              <p:cNvPr id="44" name="Achteck 43">
                <a:extLst>
                  <a:ext uri="{FF2B5EF4-FFF2-40B4-BE49-F238E27FC236}">
                    <a16:creationId xmlns:a16="http://schemas.microsoft.com/office/drawing/2014/main" id="{6BA88E5D-4175-C8B0-03E9-049449BC9A77}"/>
                  </a:ext>
                </a:extLst>
              </p:cNvPr>
              <p:cNvSpPr/>
              <p:nvPr/>
            </p:nvSpPr>
            <p:spPr>
              <a:xfrm>
                <a:off x="8580446" y="2353806"/>
                <a:ext cx="96487" cy="86671"/>
              </a:xfrm>
              <a:prstGeom prst="octagon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CH" sz="637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 useBgFill="1">
            <p:nvSpPr>
              <p:cNvPr id="47" name="Achteck 46">
                <a:extLst>
                  <a:ext uri="{FF2B5EF4-FFF2-40B4-BE49-F238E27FC236}">
                    <a16:creationId xmlns:a16="http://schemas.microsoft.com/office/drawing/2014/main" id="{8EC60E95-09F2-6E22-2B75-36030FFA655D}"/>
                  </a:ext>
                </a:extLst>
              </p:cNvPr>
              <p:cNvSpPr/>
              <p:nvPr/>
            </p:nvSpPr>
            <p:spPr>
              <a:xfrm>
                <a:off x="8180781" y="3409051"/>
                <a:ext cx="96487" cy="86671"/>
              </a:xfrm>
              <a:prstGeom prst="octagon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CH" sz="637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 useBgFill="1">
            <p:nvSpPr>
              <p:cNvPr id="48" name="Achteck 47">
                <a:extLst>
                  <a:ext uri="{FF2B5EF4-FFF2-40B4-BE49-F238E27FC236}">
                    <a16:creationId xmlns:a16="http://schemas.microsoft.com/office/drawing/2014/main" id="{156D0925-6314-350A-F650-9EA6B3EEC397}"/>
                  </a:ext>
                </a:extLst>
              </p:cNvPr>
              <p:cNvSpPr/>
              <p:nvPr/>
            </p:nvSpPr>
            <p:spPr>
              <a:xfrm>
                <a:off x="7419099" y="3608058"/>
                <a:ext cx="96487" cy="86671"/>
              </a:xfrm>
              <a:prstGeom prst="octagon">
                <a:avLst/>
              </a:prstGeom>
              <a:ln w="63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CH" sz="637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61" name="Textfeld 60">
                <a:extLst>
                  <a:ext uri="{FF2B5EF4-FFF2-40B4-BE49-F238E27FC236}">
                    <a16:creationId xmlns:a16="http://schemas.microsoft.com/office/drawing/2014/main" id="{9EC9F729-8945-F3C3-A095-6EAE03B87E33}"/>
                  </a:ext>
                </a:extLst>
              </p:cNvPr>
              <p:cNvSpPr txBox="1"/>
              <p:nvPr/>
            </p:nvSpPr>
            <p:spPr>
              <a:xfrm>
                <a:off x="6284650" y="3957140"/>
                <a:ext cx="687647" cy="182579"/>
              </a:xfrm>
              <a:prstGeom prst="rect">
                <a:avLst/>
              </a:prstGeom>
              <a:noFill/>
            </p:spPr>
            <p:txBody>
              <a:bodyPr wrap="square" rtlCol="0" anchor="t" anchorCtr="0">
                <a:noAutofit/>
              </a:bodyPr>
              <a:lstStyle>
                <a:defPPr>
                  <a:defRPr lang="de-DE"/>
                </a:defPPr>
                <a:lvl1pPr>
                  <a:defRPr sz="1100">
                    <a:solidFill>
                      <a:schemeClr val="tx2">
                        <a:lumMod val="75000"/>
                      </a:schemeClr>
                    </a:solidFill>
                    <a:latin typeface="Arial Narrow" panose="020B0606020202030204" pitchFamily="34" charset="0"/>
                  </a:defRPr>
                </a:lvl1pPr>
              </a:lstStyle>
              <a:p>
                <a:pPr defTabSz="727433">
                  <a:defRPr/>
                </a:pPr>
                <a:r>
                  <a:rPr lang="de-CH" sz="875" kern="0" dirty="0">
                    <a:solidFill>
                      <a:schemeClr val="accent2">
                        <a:lumMod val="60000"/>
                        <a:lumOff val="40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Netzstrom</a:t>
                </a:r>
              </a:p>
            </p:txBody>
          </p:sp>
          <p:sp>
            <p:nvSpPr>
              <p:cNvPr id="62" name="Textfeld 61">
                <a:extLst>
                  <a:ext uri="{FF2B5EF4-FFF2-40B4-BE49-F238E27FC236}">
                    <a16:creationId xmlns:a16="http://schemas.microsoft.com/office/drawing/2014/main" id="{8C252CD9-FBA3-9FE8-3204-2B550ED80E51}"/>
                  </a:ext>
                </a:extLst>
              </p:cNvPr>
              <p:cNvSpPr txBox="1"/>
              <p:nvPr/>
            </p:nvSpPr>
            <p:spPr>
              <a:xfrm>
                <a:off x="6320759" y="3517605"/>
                <a:ext cx="788791" cy="195869"/>
              </a:xfrm>
              <a:prstGeom prst="rect">
                <a:avLst/>
              </a:prstGeom>
              <a:noFill/>
            </p:spPr>
            <p:txBody>
              <a:bodyPr wrap="square" rtlCol="0" anchor="t" anchorCtr="0">
                <a:noAutofit/>
              </a:bodyPr>
              <a:lstStyle>
                <a:defPPr>
                  <a:defRPr lang="de-DE"/>
                </a:defPPr>
                <a:lvl1pPr>
                  <a:defRPr sz="1100">
                    <a:solidFill>
                      <a:schemeClr val="tx2">
                        <a:lumMod val="75000"/>
                      </a:schemeClr>
                    </a:solidFill>
                    <a:latin typeface="Arial Narrow" panose="020B0606020202030204" pitchFamily="34" charset="0"/>
                  </a:defRPr>
                </a:lvl1pPr>
              </a:lstStyle>
              <a:p>
                <a:pPr defTabSz="727433">
                  <a:defRPr/>
                </a:pPr>
                <a:r>
                  <a:rPr lang="de-CH" sz="875" kern="0" dirty="0">
                    <a:solidFill>
                      <a:srgbClr val="92D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Solarstrom</a:t>
                </a:r>
              </a:p>
            </p:txBody>
          </p:sp>
          <p:pic>
            <p:nvPicPr>
              <p:cNvPr id="53" name="Grafik 52" descr="Sonne Silhouette">
                <a:extLst>
                  <a:ext uri="{FF2B5EF4-FFF2-40B4-BE49-F238E27FC236}">
                    <a16:creationId xmlns:a16="http://schemas.microsoft.com/office/drawing/2014/main" id="{EF829582-F90E-D02E-A825-6CC70AAADA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676932" y="1329159"/>
                <a:ext cx="678576" cy="592714"/>
              </a:xfrm>
              <a:prstGeom prst="rect">
                <a:avLst/>
              </a:prstGeom>
            </p:spPr>
          </p:pic>
          <p:sp>
            <p:nvSpPr>
              <p:cNvPr id="37" name="Pfeil: nach rechts 36">
                <a:extLst>
                  <a:ext uri="{FF2B5EF4-FFF2-40B4-BE49-F238E27FC236}">
                    <a16:creationId xmlns:a16="http://schemas.microsoft.com/office/drawing/2014/main" id="{D9767030-5F01-66FA-10F1-0461973523D5}"/>
                  </a:ext>
                </a:extLst>
              </p:cNvPr>
              <p:cNvSpPr/>
              <p:nvPr/>
            </p:nvSpPr>
            <p:spPr bwMode="auto">
              <a:xfrm rot="10800000">
                <a:off x="6250188" y="3724485"/>
                <a:ext cx="1092760" cy="105283"/>
              </a:xfrm>
              <a:prstGeom prst="rightArrow">
                <a:avLst>
                  <a:gd name="adj1" fmla="val 27779"/>
                  <a:gd name="adj2" fmla="val 68518"/>
                </a:avLst>
              </a:prstGeom>
              <a:solidFill>
                <a:srgbClr val="92D050"/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de-CH" sz="1432">
                  <a:solidFill>
                    <a:srgbClr val="FFFFFF"/>
                  </a:solidFill>
                  <a:latin typeface="Cordia New"/>
                </a:endParaRPr>
              </a:p>
            </p:txBody>
          </p:sp>
          <p:sp>
            <p:nvSpPr>
              <p:cNvPr id="36" name="Pfeil: nach rechts 35">
                <a:extLst>
                  <a:ext uri="{FF2B5EF4-FFF2-40B4-BE49-F238E27FC236}">
                    <a16:creationId xmlns:a16="http://schemas.microsoft.com/office/drawing/2014/main" id="{F678D2D5-D9A9-8B66-F991-0D60E347D61D}"/>
                  </a:ext>
                </a:extLst>
              </p:cNvPr>
              <p:cNvSpPr/>
              <p:nvPr/>
            </p:nvSpPr>
            <p:spPr bwMode="auto">
              <a:xfrm>
                <a:off x="6258860" y="3844350"/>
                <a:ext cx="1092761" cy="95725"/>
              </a:xfrm>
              <a:prstGeom prst="rightArrow">
                <a:avLst>
                  <a:gd name="adj1" fmla="val 27779"/>
                  <a:gd name="adj2" fmla="val 68518"/>
                </a:avLst>
              </a:prstGeom>
              <a:solidFill>
                <a:srgbClr val="CC0000">
                  <a:lumMod val="20000"/>
                  <a:lumOff val="80000"/>
                </a:srgbClr>
              </a:soli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727433">
                  <a:defRPr/>
                </a:pPr>
                <a:endParaRPr lang="de-CH" sz="1432" kern="0">
                  <a:solidFill>
                    <a:srgbClr val="FFFFFF"/>
                  </a:solidFill>
                  <a:latin typeface="Cordia New"/>
                </a:endParaRPr>
              </a:p>
            </p:txBody>
          </p:sp>
        </p:grpSp>
      </p:grpSp>
      <p:sp useBgFill="1">
        <p:nvSpPr>
          <p:cNvPr id="29" name="Achteck 28">
            <a:extLst>
              <a:ext uri="{FF2B5EF4-FFF2-40B4-BE49-F238E27FC236}">
                <a16:creationId xmlns:a16="http://schemas.microsoft.com/office/drawing/2014/main" id="{0B31EC6B-042B-EE87-403F-A0CCD7A5E932}"/>
              </a:ext>
            </a:extLst>
          </p:cNvPr>
          <p:cNvSpPr/>
          <p:nvPr/>
        </p:nvSpPr>
        <p:spPr>
          <a:xfrm>
            <a:off x="8036807" y="4631192"/>
            <a:ext cx="105799" cy="108553"/>
          </a:xfrm>
          <a:prstGeom prst="octag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37" dirty="0">
                <a:solidFill>
                  <a:schemeClr val="tx1"/>
                </a:solidFill>
              </a:rPr>
              <a:t>2</a:t>
            </a:r>
          </a:p>
        </p:txBody>
      </p:sp>
      <p:sp useBgFill="1">
        <p:nvSpPr>
          <p:cNvPr id="30" name="Achteck 29">
            <a:extLst>
              <a:ext uri="{FF2B5EF4-FFF2-40B4-BE49-F238E27FC236}">
                <a16:creationId xmlns:a16="http://schemas.microsoft.com/office/drawing/2014/main" id="{00853655-0B9B-09DD-E22F-5361F120FB6A}"/>
              </a:ext>
            </a:extLst>
          </p:cNvPr>
          <p:cNvSpPr/>
          <p:nvPr/>
        </p:nvSpPr>
        <p:spPr>
          <a:xfrm>
            <a:off x="8038415" y="4133914"/>
            <a:ext cx="105799" cy="108553"/>
          </a:xfrm>
          <a:prstGeom prst="octagon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637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85949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5B89C387-55C6-641C-96B3-47A001D0AB82}"/>
              </a:ext>
            </a:extLst>
          </p:cNvPr>
          <p:cNvSpPr/>
          <p:nvPr/>
        </p:nvSpPr>
        <p:spPr>
          <a:xfrm>
            <a:off x="2833814" y="3892074"/>
            <a:ext cx="5132325" cy="13335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E309EA7-7742-3BE5-CA14-2AE7C6061560}"/>
              </a:ext>
            </a:extLst>
          </p:cNvPr>
          <p:cNvSpPr/>
          <p:nvPr/>
        </p:nvSpPr>
        <p:spPr>
          <a:xfrm>
            <a:off x="2833816" y="2419519"/>
            <a:ext cx="5132324" cy="13335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CH" dirty="0"/>
              <a:t> 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Smart EVG </a:t>
            </a:r>
          </a:p>
          <a:p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Eigenverbrauchsgemeinschaft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7"/>
          </p:nvPr>
        </p:nvSpPr>
        <p:spPr>
          <a:xfrm>
            <a:off x="8618507" y="6809622"/>
            <a:ext cx="397329" cy="271295"/>
          </a:xfrm>
        </p:spPr>
        <p:txBody>
          <a:bodyPr/>
          <a:lstStyle/>
          <a:p>
            <a:pPr>
              <a:defRPr/>
            </a:pPr>
            <a:fld id="{85517B0B-F6B6-4580-A8D4-BAA519B4AA46}" type="slidenum">
              <a:rPr lang="de-CH" smtClean="0"/>
              <a:pPr>
                <a:defRPr/>
              </a:pPr>
              <a:t>4</a:t>
            </a:fld>
            <a:endParaRPr lang="de-CH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nl-NL" dirty="0"/>
              <a:t>© SW Wetzikon  │  </a:t>
            </a:r>
            <a:fld id="{23A3FFE7-69A1-4463-9C94-B28021ACC43B}" type="datetime4">
              <a:rPr lang="de-CH" smtClean="0"/>
              <a:t>2. Oktober 2024</a:t>
            </a:fld>
            <a:endParaRPr lang="nl-NL" dirty="0"/>
          </a:p>
        </p:txBody>
      </p:sp>
      <p:sp>
        <p:nvSpPr>
          <p:cNvPr id="12" name="Rechteckiger Pfeil 14">
            <a:extLst>
              <a:ext uri="{FF2B5EF4-FFF2-40B4-BE49-F238E27FC236}">
                <a16:creationId xmlns:a16="http://schemas.microsoft.com/office/drawing/2014/main" id="{F3533502-2189-49E3-96D7-7C9B82DE1A33}"/>
              </a:ext>
            </a:extLst>
          </p:cNvPr>
          <p:cNvSpPr/>
          <p:nvPr/>
        </p:nvSpPr>
        <p:spPr>
          <a:xfrm rot="10800000">
            <a:off x="6015571" y="2310134"/>
            <a:ext cx="1679970" cy="2249466"/>
          </a:xfrm>
          <a:prstGeom prst="bentArrow">
            <a:avLst>
              <a:gd name="adj1" fmla="val 14134"/>
              <a:gd name="adj2" fmla="val 3187"/>
              <a:gd name="adj3" fmla="val 12355"/>
              <a:gd name="adj4" fmla="val 43750"/>
            </a:avLst>
          </a:prstGeom>
          <a:solidFill>
            <a:srgbClr val="92D050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 sz="1432">
              <a:solidFill>
                <a:srgbClr val="FFFFFF"/>
              </a:solidFill>
              <a:latin typeface="Cordia New"/>
              <a:ea typeface="ＭＳ Ｐゴシック" pitchFamily="-28" charset="-128"/>
            </a:endParaRPr>
          </a:p>
        </p:txBody>
      </p:sp>
      <p:sp>
        <p:nvSpPr>
          <p:cNvPr id="14" name="Rechteckiger Pfeil 17">
            <a:extLst>
              <a:ext uri="{FF2B5EF4-FFF2-40B4-BE49-F238E27FC236}">
                <a16:creationId xmlns:a16="http://schemas.microsoft.com/office/drawing/2014/main" id="{24F4C26B-1783-4FEB-A016-CBDF5EBDF339}"/>
              </a:ext>
            </a:extLst>
          </p:cNvPr>
          <p:cNvSpPr/>
          <p:nvPr/>
        </p:nvSpPr>
        <p:spPr>
          <a:xfrm rot="10800000">
            <a:off x="6015567" y="2308381"/>
            <a:ext cx="1578229" cy="849113"/>
          </a:xfrm>
          <a:prstGeom prst="bentArrow">
            <a:avLst>
              <a:gd name="adj1" fmla="val 38874"/>
              <a:gd name="adj2" fmla="val 16099"/>
              <a:gd name="adj3" fmla="val 25000"/>
              <a:gd name="adj4" fmla="val 43750"/>
            </a:avLst>
          </a:prstGeom>
          <a:solidFill>
            <a:srgbClr val="92D050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 sz="1432" dirty="0">
              <a:solidFill>
                <a:srgbClr val="FFFFFF"/>
              </a:solidFill>
              <a:latin typeface="Cordia New"/>
              <a:ea typeface="ＭＳ Ｐゴシック" pitchFamily="-28" charset="-128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503C81D5-5271-4BC0-8472-BC7B7261564F}"/>
              </a:ext>
            </a:extLst>
          </p:cNvPr>
          <p:cNvSpPr txBox="1"/>
          <p:nvPr/>
        </p:nvSpPr>
        <p:spPr>
          <a:xfrm>
            <a:off x="2971445" y="2984421"/>
            <a:ext cx="26211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Calibri" panose="020F0502020204030204" pitchFamily="34" charset="0"/>
                <a:cs typeface="Calibri" panose="020F0502020204030204" pitchFamily="34" charset="0"/>
              </a:rPr>
              <a:t>Verbrauch Wohnung 3 kW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E74F7C85-EF52-47F9-B8EA-C1BD2B85E3B7}"/>
              </a:ext>
            </a:extLst>
          </p:cNvPr>
          <p:cNvSpPr txBox="1"/>
          <p:nvPr/>
        </p:nvSpPr>
        <p:spPr>
          <a:xfrm>
            <a:off x="2996428" y="4387960"/>
            <a:ext cx="2491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>
                <a:latin typeface="Calibri" panose="020F0502020204030204" pitchFamily="34" charset="0"/>
                <a:cs typeface="Calibri" panose="020F0502020204030204" pitchFamily="34" charset="0"/>
              </a:rPr>
              <a:t>Verbrauch Wohnung 1.5 kW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C3AA76AA-51B9-48D8-9EDB-1CE34D7D2C45}"/>
              </a:ext>
            </a:extLst>
          </p:cNvPr>
          <p:cNvSpPr txBox="1"/>
          <p:nvPr/>
        </p:nvSpPr>
        <p:spPr>
          <a:xfrm>
            <a:off x="5309717" y="5461941"/>
            <a:ext cx="2159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Calibri" panose="020F0502020204030204" pitchFamily="34" charset="0"/>
                <a:cs typeface="Calibri" panose="020F0502020204030204" pitchFamily="34" charset="0"/>
              </a:rPr>
              <a:t>Lieferung: 0 kW</a:t>
            </a:r>
          </a:p>
        </p:txBody>
      </p:sp>
      <p:pic>
        <p:nvPicPr>
          <p:cNvPr id="22" name="Picture 2" descr="Über uns – Janus Gruppe Ges.m.b.H.">
            <a:extLst>
              <a:ext uri="{FF2B5EF4-FFF2-40B4-BE49-F238E27FC236}">
                <a16:creationId xmlns:a16="http://schemas.microsoft.com/office/drawing/2014/main" id="{9EE2F827-6255-4B94-B309-1A3F2F4E9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541" y="5961394"/>
            <a:ext cx="837264" cy="82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E922AB77-7425-4E43-851A-00EEB13C23C6}"/>
              </a:ext>
            </a:extLst>
          </p:cNvPr>
          <p:cNvSpPr txBox="1"/>
          <p:nvPr/>
        </p:nvSpPr>
        <p:spPr>
          <a:xfrm>
            <a:off x="4499816" y="1684651"/>
            <a:ext cx="2159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dirty="0">
                <a:latin typeface="Calibri" panose="020F0502020204030204" pitchFamily="34" charset="0"/>
                <a:cs typeface="Calibri" panose="020F0502020204030204" pitchFamily="34" charset="0"/>
              </a:rPr>
              <a:t>Produktion: 5 kW</a:t>
            </a: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26CCA817-A127-49B0-B7CA-5F80DDBFF8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4219" y="6170590"/>
            <a:ext cx="1796980" cy="407758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EE502EF8-2A16-FEFE-87A7-A3336CAB7910}"/>
              </a:ext>
            </a:extLst>
          </p:cNvPr>
          <p:cNvSpPr txBox="1"/>
          <p:nvPr/>
        </p:nvSpPr>
        <p:spPr bwMode="auto">
          <a:xfrm>
            <a:off x="5296333" y="5735218"/>
            <a:ext cx="17397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1600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Netzstrom</a:t>
            </a:r>
            <a:endParaRPr lang="de-CH" sz="1400" dirty="0">
              <a:latin typeface="Calibri" panose="020F0502020204030204" pitchFamily="34" charset="0"/>
              <a:ea typeface="Arial" pitchFamily="-28" charset="0"/>
              <a:cs typeface="Calibri" panose="020F050202020403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E17A78A-A082-7523-1FDA-DBBEA5B0B8E9}"/>
              </a:ext>
            </a:extLst>
          </p:cNvPr>
          <p:cNvSpPr txBox="1"/>
          <p:nvPr/>
        </p:nvSpPr>
        <p:spPr bwMode="auto">
          <a:xfrm>
            <a:off x="4499816" y="1383341"/>
            <a:ext cx="17397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1600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Solarstrom</a:t>
            </a:r>
            <a:endParaRPr lang="de-CH" sz="1200" dirty="0">
              <a:latin typeface="Calibri" panose="020F0502020204030204" pitchFamily="34" charset="0"/>
              <a:ea typeface="Arial" pitchFamily="-28" charset="0"/>
              <a:cs typeface="Calibri" panose="020F0502020204030204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8221A80-949B-A964-E49F-D23A12BE2693}"/>
              </a:ext>
            </a:extLst>
          </p:cNvPr>
          <p:cNvSpPr txBox="1"/>
          <p:nvPr/>
        </p:nvSpPr>
        <p:spPr bwMode="auto">
          <a:xfrm>
            <a:off x="1060453" y="3522186"/>
            <a:ext cx="1660431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pPr algn="ctr"/>
            <a:r>
              <a:rPr lang="de-CH" sz="1200" spc="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Endverbraucherinnen </a:t>
            </a:r>
            <a:r>
              <a:rPr lang="de-CH" sz="1200" spc="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 Endverbraucher </a:t>
            </a:r>
            <a:endParaRPr lang="de-CH" sz="1200" spc="1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8326059-4CC7-B905-750C-70E4082561EA}"/>
              </a:ext>
            </a:extLst>
          </p:cNvPr>
          <p:cNvSpPr txBox="1"/>
          <p:nvPr/>
        </p:nvSpPr>
        <p:spPr bwMode="auto">
          <a:xfrm>
            <a:off x="2996429" y="4122495"/>
            <a:ext cx="17824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1400" b="1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Wohnung 2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012AE932-B725-D109-3EC7-98326581964D}"/>
              </a:ext>
            </a:extLst>
          </p:cNvPr>
          <p:cNvSpPr txBox="1"/>
          <p:nvPr/>
        </p:nvSpPr>
        <p:spPr bwMode="auto">
          <a:xfrm>
            <a:off x="2954624" y="2666656"/>
            <a:ext cx="17824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1400" b="1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Wohnung 1</a:t>
            </a:r>
          </a:p>
        </p:txBody>
      </p:sp>
      <p:pic>
        <p:nvPicPr>
          <p:cNvPr id="37" name="Grafik 36" descr="Kinder Silhouette">
            <a:extLst>
              <a:ext uri="{FF2B5EF4-FFF2-40B4-BE49-F238E27FC236}">
                <a16:creationId xmlns:a16="http://schemas.microsoft.com/office/drawing/2014/main" id="{3C04FA62-9313-D014-EB98-DDB4EABB4B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07791" y="2727296"/>
            <a:ext cx="914400" cy="914400"/>
          </a:xfrm>
          <a:prstGeom prst="rect">
            <a:avLst/>
          </a:prstGeom>
        </p:spPr>
      </p:pic>
      <p:sp>
        <p:nvSpPr>
          <p:cNvPr id="38" name="Textfeld 37">
            <a:extLst>
              <a:ext uri="{FF2B5EF4-FFF2-40B4-BE49-F238E27FC236}">
                <a16:creationId xmlns:a16="http://schemas.microsoft.com/office/drawing/2014/main" id="{E2646ECA-30D5-23FD-108A-658AF68C7885}"/>
              </a:ext>
            </a:extLst>
          </p:cNvPr>
          <p:cNvSpPr txBox="1"/>
          <p:nvPr/>
        </p:nvSpPr>
        <p:spPr bwMode="auto">
          <a:xfrm>
            <a:off x="8586000" y="1620691"/>
            <a:ext cx="1602000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pPr algn="ctr"/>
            <a:r>
              <a:rPr lang="de-CH" sz="1400" spc="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Produzentinnen / Produzent</a:t>
            </a:r>
            <a:endParaRPr lang="de-CH" sz="1400" b="1" dirty="0">
              <a:latin typeface="Calibri" panose="020F0502020204030204" pitchFamily="34" charset="0"/>
              <a:ea typeface="Arial" pitchFamily="-28" charset="0"/>
              <a:cs typeface="Calibri" panose="020F0502020204030204" pitchFamily="34" charset="0"/>
            </a:endParaRPr>
          </a:p>
        </p:txBody>
      </p:sp>
      <p:pic>
        <p:nvPicPr>
          <p:cNvPr id="48" name="Grafik 47" descr="Solarmodule Silhouette">
            <a:extLst>
              <a:ext uri="{FF2B5EF4-FFF2-40B4-BE49-F238E27FC236}">
                <a16:creationId xmlns:a16="http://schemas.microsoft.com/office/drawing/2014/main" id="{40489BC9-EB8C-8F36-5AFD-80094C9D83DE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 l="11042" t="25649"/>
          <a:stretch/>
        </p:blipFill>
        <p:spPr>
          <a:xfrm>
            <a:off x="7110410" y="1637979"/>
            <a:ext cx="813431" cy="679871"/>
          </a:xfrm>
          <a:prstGeom prst="rect">
            <a:avLst/>
          </a:prstGeom>
        </p:spPr>
      </p:pic>
      <p:sp>
        <p:nvSpPr>
          <p:cNvPr id="49" name="Rechteck 48">
            <a:extLst>
              <a:ext uri="{FF2B5EF4-FFF2-40B4-BE49-F238E27FC236}">
                <a16:creationId xmlns:a16="http://schemas.microsoft.com/office/drawing/2014/main" id="{1E8222D7-512F-0DA3-A74A-FE325A7548D2}"/>
              </a:ext>
            </a:extLst>
          </p:cNvPr>
          <p:cNvSpPr/>
          <p:nvPr/>
        </p:nvSpPr>
        <p:spPr>
          <a:xfrm rot="17620708">
            <a:off x="6947041" y="1620759"/>
            <a:ext cx="380326" cy="2297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50" name="Grafik 49" descr="Sonne Silhouette">
            <a:extLst>
              <a:ext uri="{FF2B5EF4-FFF2-40B4-BE49-F238E27FC236}">
                <a16:creationId xmlns:a16="http://schemas.microsoft.com/office/drawing/2014/main" id="{5C167908-4A52-55B5-D104-C5A9EB493C7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208379" y="1385198"/>
            <a:ext cx="592716" cy="592716"/>
          </a:xfrm>
          <a:prstGeom prst="rect">
            <a:avLst/>
          </a:prstGeom>
        </p:spPr>
      </p:pic>
      <p:sp>
        <p:nvSpPr>
          <p:cNvPr id="51" name="Textfeld 50">
            <a:extLst>
              <a:ext uri="{FF2B5EF4-FFF2-40B4-BE49-F238E27FC236}">
                <a16:creationId xmlns:a16="http://schemas.microsoft.com/office/drawing/2014/main" id="{CEAB4BDF-60C4-F56B-B4CB-18DD0C6F3335}"/>
              </a:ext>
            </a:extLst>
          </p:cNvPr>
          <p:cNvSpPr txBox="1"/>
          <p:nvPr/>
        </p:nvSpPr>
        <p:spPr bwMode="auto">
          <a:xfrm>
            <a:off x="5683413" y="2611880"/>
            <a:ext cx="21899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900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Bezug Solarstrom: 3 kW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758E138B-A8BC-3700-F761-5CDD1EC9C1BB}"/>
              </a:ext>
            </a:extLst>
          </p:cNvPr>
          <p:cNvSpPr txBox="1"/>
          <p:nvPr/>
        </p:nvSpPr>
        <p:spPr bwMode="auto">
          <a:xfrm>
            <a:off x="1012578" y="1364400"/>
            <a:ext cx="28241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1600" b="1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Szenario 1: Sonne scheint 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2B125334-F3F2-22E7-E3B5-171FFDECFDFA}"/>
              </a:ext>
            </a:extLst>
          </p:cNvPr>
          <p:cNvSpPr txBox="1"/>
          <p:nvPr/>
        </p:nvSpPr>
        <p:spPr bwMode="auto">
          <a:xfrm>
            <a:off x="8017804" y="5504386"/>
            <a:ext cx="21899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900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Rücklieferung ins Netz 0.5 kW</a:t>
            </a:r>
          </a:p>
        </p:txBody>
      </p:sp>
      <p:sp>
        <p:nvSpPr>
          <p:cNvPr id="60" name="Pfeil: nach unten 59">
            <a:extLst>
              <a:ext uri="{FF2B5EF4-FFF2-40B4-BE49-F238E27FC236}">
                <a16:creationId xmlns:a16="http://schemas.microsoft.com/office/drawing/2014/main" id="{F78A5325-C81A-3D4A-D31B-BDF88B12B19F}"/>
              </a:ext>
            </a:extLst>
          </p:cNvPr>
          <p:cNvSpPr/>
          <p:nvPr/>
        </p:nvSpPr>
        <p:spPr>
          <a:xfrm>
            <a:off x="7695541" y="2306878"/>
            <a:ext cx="127969" cy="3653047"/>
          </a:xfrm>
          <a:prstGeom prst="downArrow">
            <a:avLst>
              <a:gd name="adj1" fmla="val 100000"/>
              <a:gd name="adj2" fmla="val 107952"/>
            </a:avLst>
          </a:prstGeom>
          <a:solidFill>
            <a:srgbClr val="92D050"/>
          </a:solidFill>
          <a:ln>
            <a:solidFill>
              <a:srgbClr val="92D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B9B57BBE-8D1A-F05F-D902-E619AFC11833}"/>
              </a:ext>
            </a:extLst>
          </p:cNvPr>
          <p:cNvSpPr txBox="1"/>
          <p:nvPr/>
        </p:nvSpPr>
        <p:spPr bwMode="auto">
          <a:xfrm>
            <a:off x="5860666" y="4210347"/>
            <a:ext cx="21899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900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Bezug Solarstrom: 1.5 kW</a:t>
            </a:r>
          </a:p>
        </p:txBody>
      </p:sp>
    </p:spTree>
    <p:extLst>
      <p:ext uri="{BB962C8B-B14F-4D97-AF65-F5344CB8AC3E}">
        <p14:creationId xmlns:p14="http://schemas.microsoft.com/office/powerpoint/2010/main" val="3165780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5B89C387-55C6-641C-96B3-47A001D0AB82}"/>
              </a:ext>
            </a:extLst>
          </p:cNvPr>
          <p:cNvSpPr/>
          <p:nvPr/>
        </p:nvSpPr>
        <p:spPr>
          <a:xfrm>
            <a:off x="2999021" y="4048596"/>
            <a:ext cx="5115394" cy="13335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E309EA7-7742-3BE5-CA14-2AE7C6061560}"/>
              </a:ext>
            </a:extLst>
          </p:cNvPr>
          <p:cNvSpPr/>
          <p:nvPr/>
        </p:nvSpPr>
        <p:spPr>
          <a:xfrm>
            <a:off x="2999021" y="2576041"/>
            <a:ext cx="5115393" cy="13335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CH" dirty="0"/>
              <a:t> 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Smart EVG </a:t>
            </a:r>
          </a:p>
          <a:p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Eigenverbrauchsgemeinschaft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7"/>
          </p:nvPr>
        </p:nvSpPr>
        <p:spPr>
          <a:xfrm>
            <a:off x="8618507" y="6809622"/>
            <a:ext cx="397329" cy="271295"/>
          </a:xfrm>
        </p:spPr>
        <p:txBody>
          <a:bodyPr/>
          <a:lstStyle/>
          <a:p>
            <a:pPr>
              <a:defRPr/>
            </a:pPr>
            <a:fld id="{85517B0B-F6B6-4580-A8D4-BAA519B4AA46}" type="slidenum">
              <a:rPr lang="de-CH" smtClean="0"/>
              <a:pPr>
                <a:defRPr/>
              </a:pPr>
              <a:t>5</a:t>
            </a:fld>
            <a:endParaRPr lang="de-CH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nl-NL" dirty="0"/>
              <a:t>© SW Wetzikon  │  </a:t>
            </a:r>
            <a:fld id="{23A3FFE7-69A1-4463-9C94-B28021ACC43B}" type="datetime4">
              <a:rPr lang="de-CH" smtClean="0"/>
              <a:t>2. Oktober 2024</a:t>
            </a:fld>
            <a:endParaRPr lang="nl-NL" dirty="0"/>
          </a:p>
        </p:txBody>
      </p:sp>
      <p:sp>
        <p:nvSpPr>
          <p:cNvPr id="16" name="Rechteckiger Pfeil 19">
            <a:extLst>
              <a:ext uri="{FF2B5EF4-FFF2-40B4-BE49-F238E27FC236}">
                <a16:creationId xmlns:a16="http://schemas.microsoft.com/office/drawing/2014/main" id="{C2B7D111-0FCB-4C44-AFCE-81411F5426C4}"/>
              </a:ext>
            </a:extLst>
          </p:cNvPr>
          <p:cNvSpPr/>
          <p:nvPr/>
        </p:nvSpPr>
        <p:spPr>
          <a:xfrm flipH="1">
            <a:off x="5924051" y="2727296"/>
            <a:ext cx="1833543" cy="3116853"/>
          </a:xfrm>
          <a:prstGeom prst="bentArrow">
            <a:avLst>
              <a:gd name="adj1" fmla="val 25000"/>
              <a:gd name="adj2" fmla="val 7269"/>
              <a:gd name="adj3" fmla="val 10203"/>
              <a:gd name="adj4" fmla="val 57789"/>
            </a:avLst>
          </a:prstGeom>
          <a:solidFill>
            <a:srgbClr val="CC0000">
              <a:lumMod val="20000"/>
              <a:lumOff val="80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27433"/>
            <a:endParaRPr lang="de-CH" sz="1432" kern="0">
              <a:solidFill>
                <a:srgbClr val="FFFFFF"/>
              </a:solidFill>
              <a:latin typeface="Cordia New"/>
              <a:ea typeface="ＭＳ Ｐゴシック" pitchFamily="-28" charset="-128"/>
            </a:endParaRPr>
          </a:p>
        </p:txBody>
      </p:sp>
      <p:sp>
        <p:nvSpPr>
          <p:cNvPr id="18" name="Rechteckiger Pfeil 20">
            <a:extLst>
              <a:ext uri="{FF2B5EF4-FFF2-40B4-BE49-F238E27FC236}">
                <a16:creationId xmlns:a16="http://schemas.microsoft.com/office/drawing/2014/main" id="{D7A659B7-5B2F-4051-83AC-A5A7D4F44B6C}"/>
              </a:ext>
            </a:extLst>
          </p:cNvPr>
          <p:cNvSpPr/>
          <p:nvPr/>
        </p:nvSpPr>
        <p:spPr>
          <a:xfrm flipH="1">
            <a:off x="5921658" y="4196404"/>
            <a:ext cx="1606358" cy="1648176"/>
          </a:xfrm>
          <a:prstGeom prst="bentArrow">
            <a:avLst>
              <a:gd name="adj1" fmla="val 15364"/>
              <a:gd name="adj2" fmla="val 4020"/>
              <a:gd name="adj3" fmla="val 13818"/>
              <a:gd name="adj4" fmla="val 43750"/>
            </a:avLst>
          </a:prstGeom>
          <a:solidFill>
            <a:srgbClr val="CC0000">
              <a:lumMod val="20000"/>
              <a:lumOff val="80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27433"/>
            <a:endParaRPr lang="de-CH" sz="1432" kern="0">
              <a:solidFill>
                <a:srgbClr val="FFFFFF"/>
              </a:solidFill>
              <a:latin typeface="Cordia New"/>
              <a:ea typeface="ＭＳ Ｐゴシック" pitchFamily="-28" charset="-128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503C81D5-5271-4BC0-8472-BC7B7261564F}"/>
              </a:ext>
            </a:extLst>
          </p:cNvPr>
          <p:cNvSpPr txBox="1"/>
          <p:nvPr/>
        </p:nvSpPr>
        <p:spPr>
          <a:xfrm>
            <a:off x="3053822" y="3050324"/>
            <a:ext cx="26211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dirty="0"/>
              <a:t>Verbrauch Wohnung 3 kW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E74F7C85-EF52-47F9-B8EA-C1BD2B85E3B7}"/>
              </a:ext>
            </a:extLst>
          </p:cNvPr>
          <p:cNvSpPr txBox="1"/>
          <p:nvPr/>
        </p:nvSpPr>
        <p:spPr>
          <a:xfrm>
            <a:off x="3063066" y="4446442"/>
            <a:ext cx="2491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 dirty="0"/>
              <a:t>Verbrauch Wohnung 1.5 kW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C3AA76AA-51B9-48D8-9EDB-1CE34D7D2C45}"/>
              </a:ext>
            </a:extLst>
          </p:cNvPr>
          <p:cNvSpPr txBox="1"/>
          <p:nvPr/>
        </p:nvSpPr>
        <p:spPr>
          <a:xfrm>
            <a:off x="5457992" y="5461941"/>
            <a:ext cx="2159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>
                <a:latin typeface="Calibri" panose="020F0502020204030204" pitchFamily="34" charset="0"/>
                <a:cs typeface="Calibri" panose="020F0502020204030204" pitchFamily="34" charset="0"/>
              </a:rPr>
              <a:t>Lieferung: 4.5 kW</a:t>
            </a:r>
          </a:p>
        </p:txBody>
      </p:sp>
      <p:pic>
        <p:nvPicPr>
          <p:cNvPr id="22" name="Picture 2" descr="Über uns – Janus Gruppe Ges.m.b.H.">
            <a:extLst>
              <a:ext uri="{FF2B5EF4-FFF2-40B4-BE49-F238E27FC236}">
                <a16:creationId xmlns:a16="http://schemas.microsoft.com/office/drawing/2014/main" id="{9EE2F827-6255-4B94-B309-1A3F2F4E9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988" y="5961394"/>
            <a:ext cx="837264" cy="82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E922AB77-7425-4E43-851A-00EEB13C23C6}"/>
              </a:ext>
            </a:extLst>
          </p:cNvPr>
          <p:cNvSpPr txBox="1"/>
          <p:nvPr/>
        </p:nvSpPr>
        <p:spPr>
          <a:xfrm>
            <a:off x="4970805" y="1729101"/>
            <a:ext cx="2159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>
                <a:latin typeface="Calibri" panose="020F0502020204030204" pitchFamily="34" charset="0"/>
                <a:cs typeface="Calibri" panose="020F0502020204030204" pitchFamily="34" charset="0"/>
              </a:rPr>
              <a:t>Produktion: 0 kW</a:t>
            </a: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26CCA817-A127-49B0-B7CA-5F80DDBFF8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9080" y="6219098"/>
            <a:ext cx="1796980" cy="407758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EE502EF8-2A16-FEFE-87A7-A3336CAB7910}"/>
              </a:ext>
            </a:extLst>
          </p:cNvPr>
          <p:cNvSpPr txBox="1"/>
          <p:nvPr/>
        </p:nvSpPr>
        <p:spPr bwMode="auto">
          <a:xfrm>
            <a:off x="5444608" y="5735218"/>
            <a:ext cx="17397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1600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Netzstrom</a:t>
            </a:r>
            <a:endParaRPr lang="de-CH" sz="1400" dirty="0">
              <a:latin typeface="Calibri" panose="020F0502020204030204" pitchFamily="34" charset="0"/>
              <a:ea typeface="Arial" pitchFamily="-28" charset="0"/>
              <a:cs typeface="Calibri" panose="020F050202020403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E17A78A-A082-7523-1FDA-DBBEA5B0B8E9}"/>
              </a:ext>
            </a:extLst>
          </p:cNvPr>
          <p:cNvSpPr txBox="1"/>
          <p:nvPr/>
        </p:nvSpPr>
        <p:spPr bwMode="auto">
          <a:xfrm>
            <a:off x="4969732" y="1420672"/>
            <a:ext cx="17397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1600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Solarstrom</a:t>
            </a:r>
            <a:endParaRPr lang="de-CH" sz="1200" dirty="0">
              <a:latin typeface="Calibri" panose="020F0502020204030204" pitchFamily="34" charset="0"/>
              <a:ea typeface="Arial" pitchFamily="-28" charset="0"/>
              <a:cs typeface="Calibri" panose="020F0502020204030204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8221A80-949B-A964-E49F-D23A12BE2693}"/>
              </a:ext>
            </a:extLst>
          </p:cNvPr>
          <p:cNvSpPr txBox="1"/>
          <p:nvPr/>
        </p:nvSpPr>
        <p:spPr bwMode="auto">
          <a:xfrm>
            <a:off x="1204323" y="3549798"/>
            <a:ext cx="16596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pPr algn="ctr"/>
            <a:r>
              <a:rPr lang="de-CH" sz="1200" spc="1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Endverbraucherinnen </a:t>
            </a:r>
            <a:r>
              <a:rPr lang="de-CH" sz="1200" spc="1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 Endverbraucher </a:t>
            </a:r>
            <a:endParaRPr lang="de-CH" sz="1200" spc="1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8326059-4CC7-B905-750C-70E4082561EA}"/>
              </a:ext>
            </a:extLst>
          </p:cNvPr>
          <p:cNvSpPr txBox="1"/>
          <p:nvPr/>
        </p:nvSpPr>
        <p:spPr bwMode="auto">
          <a:xfrm>
            <a:off x="3063067" y="4180977"/>
            <a:ext cx="17824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1400" b="1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Wohnung 2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012AE932-B725-D109-3EC7-98326581964D}"/>
              </a:ext>
            </a:extLst>
          </p:cNvPr>
          <p:cNvSpPr txBox="1"/>
          <p:nvPr/>
        </p:nvSpPr>
        <p:spPr bwMode="auto">
          <a:xfrm>
            <a:off x="3037001" y="2732559"/>
            <a:ext cx="17824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1400" b="1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Wohnung 1</a:t>
            </a:r>
          </a:p>
        </p:txBody>
      </p:sp>
      <p:pic>
        <p:nvPicPr>
          <p:cNvPr id="37" name="Grafik 36" descr="Kinder Silhouette">
            <a:extLst>
              <a:ext uri="{FF2B5EF4-FFF2-40B4-BE49-F238E27FC236}">
                <a16:creationId xmlns:a16="http://schemas.microsoft.com/office/drawing/2014/main" id="{3C04FA62-9313-D014-EB98-DDB4EABB4B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657728" y="2727296"/>
            <a:ext cx="914400" cy="914400"/>
          </a:xfrm>
          <a:prstGeom prst="rect">
            <a:avLst/>
          </a:prstGeom>
        </p:spPr>
      </p:pic>
      <p:sp>
        <p:nvSpPr>
          <p:cNvPr id="38" name="Textfeld 37">
            <a:extLst>
              <a:ext uri="{FF2B5EF4-FFF2-40B4-BE49-F238E27FC236}">
                <a16:creationId xmlns:a16="http://schemas.microsoft.com/office/drawing/2014/main" id="{E2646ECA-30D5-23FD-108A-658AF68C7885}"/>
              </a:ext>
            </a:extLst>
          </p:cNvPr>
          <p:cNvSpPr txBox="1"/>
          <p:nvPr/>
        </p:nvSpPr>
        <p:spPr bwMode="auto">
          <a:xfrm>
            <a:off x="8585060" y="1620000"/>
            <a:ext cx="1602000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pPr algn="ctr"/>
            <a:r>
              <a:rPr lang="de-CH" sz="1400" spc="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Produzentinnen / Produzent</a:t>
            </a:r>
            <a:endParaRPr lang="de-CH" sz="1400" b="1" dirty="0">
              <a:latin typeface="Calibri" panose="020F0502020204030204" pitchFamily="34" charset="0"/>
              <a:ea typeface="Arial" pitchFamily="-28" charset="0"/>
              <a:cs typeface="Calibri" panose="020F0502020204030204" pitchFamily="34" charset="0"/>
            </a:endParaRPr>
          </a:p>
        </p:txBody>
      </p:sp>
      <p:pic>
        <p:nvPicPr>
          <p:cNvPr id="48" name="Grafik 47" descr="Solarmodule Silhouette">
            <a:extLst>
              <a:ext uri="{FF2B5EF4-FFF2-40B4-BE49-F238E27FC236}">
                <a16:creationId xmlns:a16="http://schemas.microsoft.com/office/drawing/2014/main" id="{40489BC9-EB8C-8F36-5AFD-80094C9D83DE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 l="11042" t="25649"/>
          <a:stretch/>
        </p:blipFill>
        <p:spPr>
          <a:xfrm>
            <a:off x="7280252" y="1880883"/>
            <a:ext cx="813431" cy="679871"/>
          </a:xfrm>
          <a:prstGeom prst="rect">
            <a:avLst/>
          </a:prstGeom>
        </p:spPr>
      </p:pic>
      <p:sp>
        <p:nvSpPr>
          <p:cNvPr id="49" name="Rechteck 48">
            <a:extLst>
              <a:ext uri="{FF2B5EF4-FFF2-40B4-BE49-F238E27FC236}">
                <a16:creationId xmlns:a16="http://schemas.microsoft.com/office/drawing/2014/main" id="{1E8222D7-512F-0DA3-A74A-FE325A7548D2}"/>
              </a:ext>
            </a:extLst>
          </p:cNvPr>
          <p:cNvSpPr/>
          <p:nvPr/>
        </p:nvSpPr>
        <p:spPr>
          <a:xfrm rot="17620708">
            <a:off x="7095316" y="1892610"/>
            <a:ext cx="380326" cy="2297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61A6CD7A-9171-B2BF-4C9C-493F704608F4}"/>
              </a:ext>
            </a:extLst>
          </p:cNvPr>
          <p:cNvSpPr txBox="1"/>
          <p:nvPr/>
        </p:nvSpPr>
        <p:spPr bwMode="auto">
          <a:xfrm>
            <a:off x="5867653" y="3102245"/>
            <a:ext cx="21899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900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Bezug Netzstrom: 3 kW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FB2F9614-12C1-9DF0-F2AB-8F78977A8D67}"/>
              </a:ext>
            </a:extLst>
          </p:cNvPr>
          <p:cNvSpPr txBox="1"/>
          <p:nvPr/>
        </p:nvSpPr>
        <p:spPr bwMode="auto">
          <a:xfrm>
            <a:off x="5882145" y="4413188"/>
            <a:ext cx="21899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900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Bezug Netzstrom: 1.5kW</a:t>
            </a:r>
          </a:p>
        </p:txBody>
      </p:sp>
      <p:pic>
        <p:nvPicPr>
          <p:cNvPr id="10" name="Grafik 9" descr="Mond und Sterne mit einfarbiger Füllung">
            <a:extLst>
              <a:ext uri="{FF2B5EF4-FFF2-40B4-BE49-F238E27FC236}">
                <a16:creationId xmlns:a16="http://schemas.microsoft.com/office/drawing/2014/main" id="{A6E778E5-08A4-0A8F-7ED5-B21929E1E1F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flipH="1">
            <a:off x="6624800" y="1449327"/>
            <a:ext cx="754827" cy="709643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6C864D87-760D-CCBB-EF84-B16A6C10D772}"/>
              </a:ext>
            </a:extLst>
          </p:cNvPr>
          <p:cNvSpPr txBox="1"/>
          <p:nvPr/>
        </p:nvSpPr>
        <p:spPr bwMode="auto">
          <a:xfrm>
            <a:off x="1012578" y="1364400"/>
            <a:ext cx="338367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1600" b="1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Szenario 2: keine Sonne scheint </a:t>
            </a:r>
          </a:p>
        </p:txBody>
      </p:sp>
    </p:spTree>
    <p:extLst>
      <p:ext uri="{BB962C8B-B14F-4D97-AF65-F5344CB8AC3E}">
        <p14:creationId xmlns:p14="http://schemas.microsoft.com/office/powerpoint/2010/main" val="1816880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5B89C387-55C6-641C-96B3-47A001D0AB82}"/>
              </a:ext>
            </a:extLst>
          </p:cNvPr>
          <p:cNvSpPr/>
          <p:nvPr/>
        </p:nvSpPr>
        <p:spPr>
          <a:xfrm>
            <a:off x="2987985" y="3892074"/>
            <a:ext cx="4804122" cy="13335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E309EA7-7742-3BE5-CA14-2AE7C6061560}"/>
              </a:ext>
            </a:extLst>
          </p:cNvPr>
          <p:cNvSpPr/>
          <p:nvPr/>
        </p:nvSpPr>
        <p:spPr>
          <a:xfrm>
            <a:off x="2987985" y="2419519"/>
            <a:ext cx="4804122" cy="13335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CH" dirty="0"/>
              <a:t> 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Smart EVG </a:t>
            </a:r>
          </a:p>
          <a:p>
            <a:endParaRPr lang="de-DE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Eigenverbrauchsgemeinschaft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7"/>
          </p:nvPr>
        </p:nvSpPr>
        <p:spPr>
          <a:xfrm>
            <a:off x="8618507" y="6809622"/>
            <a:ext cx="397329" cy="271295"/>
          </a:xfrm>
        </p:spPr>
        <p:txBody>
          <a:bodyPr/>
          <a:lstStyle/>
          <a:p>
            <a:pPr>
              <a:defRPr/>
            </a:pPr>
            <a:fld id="{85517B0B-F6B6-4580-A8D4-BAA519B4AA46}" type="slidenum">
              <a:rPr lang="de-CH" smtClean="0"/>
              <a:pPr>
                <a:defRPr/>
              </a:pPr>
              <a:t>6</a:t>
            </a:fld>
            <a:endParaRPr lang="de-CH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nl-NL" dirty="0"/>
              <a:t>© SW Wetzikon  │  </a:t>
            </a:r>
            <a:fld id="{23A3FFE7-69A1-4463-9C94-B28021ACC43B}" type="datetime4">
              <a:rPr lang="de-CH" smtClean="0"/>
              <a:t>2. Oktober 2024</a:t>
            </a:fld>
            <a:endParaRPr lang="nl-NL" dirty="0"/>
          </a:p>
        </p:txBody>
      </p:sp>
      <p:sp>
        <p:nvSpPr>
          <p:cNvPr id="12" name="Rechteckiger Pfeil 14">
            <a:extLst>
              <a:ext uri="{FF2B5EF4-FFF2-40B4-BE49-F238E27FC236}">
                <a16:creationId xmlns:a16="http://schemas.microsoft.com/office/drawing/2014/main" id="{F3533502-2189-49E3-96D7-7C9B82DE1A33}"/>
              </a:ext>
            </a:extLst>
          </p:cNvPr>
          <p:cNvSpPr/>
          <p:nvPr/>
        </p:nvSpPr>
        <p:spPr>
          <a:xfrm rot="10800000">
            <a:off x="6555913" y="2310134"/>
            <a:ext cx="1679970" cy="2249466"/>
          </a:xfrm>
          <a:prstGeom prst="bentArrow">
            <a:avLst>
              <a:gd name="adj1" fmla="val 14134"/>
              <a:gd name="adj2" fmla="val 3187"/>
              <a:gd name="adj3" fmla="val 12355"/>
              <a:gd name="adj4" fmla="val 43750"/>
            </a:avLst>
          </a:prstGeom>
          <a:solidFill>
            <a:srgbClr val="92D050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 sz="1432">
              <a:solidFill>
                <a:srgbClr val="FFFFFF"/>
              </a:solidFill>
              <a:latin typeface="Cordia New"/>
              <a:ea typeface="ＭＳ Ｐゴシック" pitchFamily="-28" charset="-128"/>
            </a:endParaRPr>
          </a:p>
        </p:txBody>
      </p:sp>
      <p:sp>
        <p:nvSpPr>
          <p:cNvPr id="14" name="Rechteckiger Pfeil 17">
            <a:extLst>
              <a:ext uri="{FF2B5EF4-FFF2-40B4-BE49-F238E27FC236}">
                <a16:creationId xmlns:a16="http://schemas.microsoft.com/office/drawing/2014/main" id="{24F4C26B-1783-4FEB-A016-CBDF5EBDF339}"/>
              </a:ext>
            </a:extLst>
          </p:cNvPr>
          <p:cNvSpPr/>
          <p:nvPr/>
        </p:nvSpPr>
        <p:spPr>
          <a:xfrm rot="10800000">
            <a:off x="6546384" y="2308381"/>
            <a:ext cx="1578229" cy="849113"/>
          </a:xfrm>
          <a:prstGeom prst="bentArrow">
            <a:avLst>
              <a:gd name="adj1" fmla="val 38874"/>
              <a:gd name="adj2" fmla="val 16099"/>
              <a:gd name="adj3" fmla="val 25000"/>
              <a:gd name="adj4" fmla="val 43750"/>
            </a:avLst>
          </a:prstGeom>
          <a:solidFill>
            <a:srgbClr val="92D050"/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CH" sz="1432" dirty="0">
              <a:solidFill>
                <a:srgbClr val="FFFFFF"/>
              </a:solidFill>
              <a:latin typeface="Cordia New"/>
              <a:ea typeface="ＭＳ Ｐゴシック" pitchFamily="-28" charset="-128"/>
            </a:endParaRPr>
          </a:p>
        </p:txBody>
      </p:sp>
      <p:sp>
        <p:nvSpPr>
          <p:cNvPr id="16" name="Rechteckiger Pfeil 19">
            <a:extLst>
              <a:ext uri="{FF2B5EF4-FFF2-40B4-BE49-F238E27FC236}">
                <a16:creationId xmlns:a16="http://schemas.microsoft.com/office/drawing/2014/main" id="{C2B7D111-0FCB-4C44-AFCE-81411F5426C4}"/>
              </a:ext>
            </a:extLst>
          </p:cNvPr>
          <p:cNvSpPr/>
          <p:nvPr/>
        </p:nvSpPr>
        <p:spPr>
          <a:xfrm flipH="1">
            <a:off x="6580186" y="3157496"/>
            <a:ext cx="1498101" cy="2707330"/>
          </a:xfrm>
          <a:prstGeom prst="bentArrow">
            <a:avLst>
              <a:gd name="adj1" fmla="val 25000"/>
              <a:gd name="adj2" fmla="val 6488"/>
              <a:gd name="adj3" fmla="val 10203"/>
              <a:gd name="adj4" fmla="val 58334"/>
            </a:avLst>
          </a:prstGeom>
          <a:solidFill>
            <a:srgbClr val="CC0000">
              <a:lumMod val="20000"/>
              <a:lumOff val="80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27433"/>
            <a:endParaRPr lang="de-CH" sz="1432" kern="0">
              <a:solidFill>
                <a:srgbClr val="FFFFFF"/>
              </a:solidFill>
              <a:latin typeface="Cordia New"/>
              <a:ea typeface="ＭＳ Ｐゴシック" pitchFamily="-28" charset="-128"/>
            </a:endParaRPr>
          </a:p>
        </p:txBody>
      </p:sp>
      <p:sp>
        <p:nvSpPr>
          <p:cNvPr id="18" name="Rechteckiger Pfeil 20">
            <a:extLst>
              <a:ext uri="{FF2B5EF4-FFF2-40B4-BE49-F238E27FC236}">
                <a16:creationId xmlns:a16="http://schemas.microsoft.com/office/drawing/2014/main" id="{D7A659B7-5B2F-4051-83AC-A5A7D4F44B6C}"/>
              </a:ext>
            </a:extLst>
          </p:cNvPr>
          <p:cNvSpPr/>
          <p:nvPr/>
        </p:nvSpPr>
        <p:spPr>
          <a:xfrm flipH="1">
            <a:off x="6564364" y="4559601"/>
            <a:ext cx="1344255" cy="1305225"/>
          </a:xfrm>
          <a:prstGeom prst="bentArrow">
            <a:avLst>
              <a:gd name="adj1" fmla="val 15364"/>
              <a:gd name="adj2" fmla="val 3258"/>
              <a:gd name="adj3" fmla="val 25000"/>
              <a:gd name="adj4" fmla="val 43750"/>
            </a:avLst>
          </a:prstGeom>
          <a:solidFill>
            <a:srgbClr val="CC0000">
              <a:lumMod val="20000"/>
              <a:lumOff val="80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27433"/>
            <a:endParaRPr lang="de-CH" sz="1432" kern="0">
              <a:solidFill>
                <a:srgbClr val="FFFFFF"/>
              </a:solidFill>
              <a:latin typeface="Cordia New"/>
              <a:ea typeface="ＭＳ Ｐゴシック" pitchFamily="-28" charset="-128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503C81D5-5271-4BC0-8472-BC7B7261564F}"/>
              </a:ext>
            </a:extLst>
          </p:cNvPr>
          <p:cNvSpPr txBox="1"/>
          <p:nvPr/>
        </p:nvSpPr>
        <p:spPr>
          <a:xfrm>
            <a:off x="3161420" y="2946834"/>
            <a:ext cx="26211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>
                <a:latin typeface="Calibri" panose="020F0502020204030204" pitchFamily="34" charset="0"/>
                <a:cs typeface="Calibri" panose="020F0502020204030204" pitchFamily="34" charset="0"/>
              </a:rPr>
              <a:t>Verbrauch Wohnung 3 kW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E74F7C85-EF52-47F9-B8EA-C1BD2B85E3B7}"/>
              </a:ext>
            </a:extLst>
          </p:cNvPr>
          <p:cNvSpPr txBox="1"/>
          <p:nvPr/>
        </p:nvSpPr>
        <p:spPr>
          <a:xfrm>
            <a:off x="3170664" y="4342952"/>
            <a:ext cx="2491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>
                <a:latin typeface="Calibri" panose="020F0502020204030204" pitchFamily="34" charset="0"/>
                <a:cs typeface="Calibri" panose="020F0502020204030204" pitchFamily="34" charset="0"/>
              </a:rPr>
              <a:t>Verbrauch Wohnung 1.5 kW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C3AA76AA-51B9-48D8-9EDB-1CE34D7D2C45}"/>
              </a:ext>
            </a:extLst>
          </p:cNvPr>
          <p:cNvSpPr txBox="1"/>
          <p:nvPr/>
        </p:nvSpPr>
        <p:spPr>
          <a:xfrm>
            <a:off x="5650034" y="5461941"/>
            <a:ext cx="2159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>
                <a:latin typeface="Calibri" panose="020F0502020204030204" pitchFamily="34" charset="0"/>
                <a:cs typeface="Calibri" panose="020F0502020204030204" pitchFamily="34" charset="0"/>
              </a:rPr>
              <a:t>Lieferung: 1.5 kW</a:t>
            </a:r>
          </a:p>
        </p:txBody>
      </p:sp>
      <p:pic>
        <p:nvPicPr>
          <p:cNvPr id="22" name="Picture 2" descr="Über uns – Janus Gruppe Ges.m.b.H.">
            <a:extLst>
              <a:ext uri="{FF2B5EF4-FFF2-40B4-BE49-F238E27FC236}">
                <a16:creationId xmlns:a16="http://schemas.microsoft.com/office/drawing/2014/main" id="{9EE2F827-6255-4B94-B309-1A3F2F4E9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6438" y="5961394"/>
            <a:ext cx="837264" cy="826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E922AB77-7425-4E43-851A-00EEB13C23C6}"/>
              </a:ext>
            </a:extLst>
          </p:cNvPr>
          <p:cNvSpPr txBox="1"/>
          <p:nvPr/>
        </p:nvSpPr>
        <p:spPr>
          <a:xfrm>
            <a:off x="5632143" y="1745884"/>
            <a:ext cx="2159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400">
                <a:latin typeface="Calibri" panose="020F0502020204030204" pitchFamily="34" charset="0"/>
                <a:cs typeface="Calibri" panose="020F0502020204030204" pitchFamily="34" charset="0"/>
              </a:rPr>
              <a:t>Produktion: 3 kW</a:t>
            </a: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26CCA817-A127-49B0-B7CA-5F80DDBFF8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0080" y="6170590"/>
            <a:ext cx="1796980" cy="407758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EE502EF8-2A16-FEFE-87A7-A3336CAB7910}"/>
              </a:ext>
            </a:extLst>
          </p:cNvPr>
          <p:cNvSpPr txBox="1"/>
          <p:nvPr/>
        </p:nvSpPr>
        <p:spPr bwMode="auto">
          <a:xfrm>
            <a:off x="5636650" y="5735218"/>
            <a:ext cx="17397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1600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Netzstrom</a:t>
            </a:r>
            <a:endParaRPr lang="de-CH" sz="1400" dirty="0">
              <a:latin typeface="Calibri" panose="020F0502020204030204" pitchFamily="34" charset="0"/>
              <a:ea typeface="Arial" pitchFamily="-28" charset="0"/>
              <a:cs typeface="Calibri" panose="020F050202020403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E17A78A-A082-7523-1FDA-DBBEA5B0B8E9}"/>
              </a:ext>
            </a:extLst>
          </p:cNvPr>
          <p:cNvSpPr txBox="1"/>
          <p:nvPr/>
        </p:nvSpPr>
        <p:spPr bwMode="auto">
          <a:xfrm>
            <a:off x="5621545" y="1437455"/>
            <a:ext cx="17397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1600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Solarstrom</a:t>
            </a:r>
            <a:endParaRPr lang="de-CH" sz="1200" dirty="0">
              <a:latin typeface="Calibri" panose="020F0502020204030204" pitchFamily="34" charset="0"/>
              <a:ea typeface="Arial" pitchFamily="-28" charset="0"/>
              <a:cs typeface="Calibri" panose="020F050202020403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6995109-6BDB-403A-AD60-65ADC80092E0}"/>
              </a:ext>
            </a:extLst>
          </p:cNvPr>
          <p:cNvSpPr txBox="1"/>
          <p:nvPr/>
        </p:nvSpPr>
        <p:spPr bwMode="auto">
          <a:xfrm>
            <a:off x="1005218" y="1362851"/>
            <a:ext cx="28241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1600" b="1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Szenario 3: Bei Bewölkung 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B8221A80-949B-A964-E49F-D23A12BE2693}"/>
              </a:ext>
            </a:extLst>
          </p:cNvPr>
          <p:cNvSpPr txBox="1"/>
          <p:nvPr/>
        </p:nvSpPr>
        <p:spPr bwMode="auto">
          <a:xfrm>
            <a:off x="1154740" y="3522186"/>
            <a:ext cx="16596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pPr algn="ctr"/>
            <a:r>
              <a:rPr lang="de-CH" sz="1200" spc="1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Endverbraucherinnen </a:t>
            </a:r>
            <a:r>
              <a:rPr lang="de-CH" sz="1200" spc="1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 Endverbraucher </a:t>
            </a:r>
            <a:endParaRPr lang="de-CH" sz="1200" spc="1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8326059-4CC7-B905-750C-70E4082561EA}"/>
              </a:ext>
            </a:extLst>
          </p:cNvPr>
          <p:cNvSpPr txBox="1"/>
          <p:nvPr/>
        </p:nvSpPr>
        <p:spPr bwMode="auto">
          <a:xfrm>
            <a:off x="3170665" y="4077487"/>
            <a:ext cx="17824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1400" b="1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Wohnung 2</a:t>
            </a:r>
          </a:p>
        </p:txBody>
      </p:sp>
      <p:sp>
        <p:nvSpPr>
          <p:cNvPr id="33" name="Textfeld 32">
            <a:extLst>
              <a:ext uri="{FF2B5EF4-FFF2-40B4-BE49-F238E27FC236}">
                <a16:creationId xmlns:a16="http://schemas.microsoft.com/office/drawing/2014/main" id="{012AE932-B725-D109-3EC7-98326581964D}"/>
              </a:ext>
            </a:extLst>
          </p:cNvPr>
          <p:cNvSpPr txBox="1"/>
          <p:nvPr/>
        </p:nvSpPr>
        <p:spPr bwMode="auto">
          <a:xfrm>
            <a:off x="3144599" y="2629069"/>
            <a:ext cx="17824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1400" b="1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Wohnung 1</a:t>
            </a:r>
          </a:p>
        </p:txBody>
      </p:sp>
      <p:pic>
        <p:nvPicPr>
          <p:cNvPr id="37" name="Grafik 36" descr="Kinder Silhouette">
            <a:extLst>
              <a:ext uri="{FF2B5EF4-FFF2-40B4-BE49-F238E27FC236}">
                <a16:creationId xmlns:a16="http://schemas.microsoft.com/office/drawing/2014/main" id="{3C04FA62-9313-D014-EB98-DDB4EABB4B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38078" y="2714832"/>
            <a:ext cx="914400" cy="914400"/>
          </a:xfrm>
          <a:prstGeom prst="rect">
            <a:avLst/>
          </a:prstGeom>
        </p:spPr>
      </p:pic>
      <p:sp>
        <p:nvSpPr>
          <p:cNvPr id="38" name="Textfeld 37">
            <a:extLst>
              <a:ext uri="{FF2B5EF4-FFF2-40B4-BE49-F238E27FC236}">
                <a16:creationId xmlns:a16="http://schemas.microsoft.com/office/drawing/2014/main" id="{E2646ECA-30D5-23FD-108A-658AF68C7885}"/>
              </a:ext>
            </a:extLst>
          </p:cNvPr>
          <p:cNvSpPr txBox="1"/>
          <p:nvPr/>
        </p:nvSpPr>
        <p:spPr bwMode="auto">
          <a:xfrm>
            <a:off x="8586000" y="1620000"/>
            <a:ext cx="1602000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pPr algn="ctr"/>
            <a:r>
              <a:rPr lang="de-CH" sz="1400" spc="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Produzentinnen / Produzent</a:t>
            </a:r>
            <a:endParaRPr lang="de-CH" sz="1400" b="1" dirty="0">
              <a:latin typeface="Calibri" panose="020F0502020204030204" pitchFamily="34" charset="0"/>
              <a:ea typeface="Arial" pitchFamily="-28" charset="0"/>
              <a:cs typeface="Calibri" panose="020F0502020204030204" pitchFamily="34" charset="0"/>
            </a:endParaRPr>
          </a:p>
        </p:txBody>
      </p:sp>
      <p:pic>
        <p:nvPicPr>
          <p:cNvPr id="48" name="Grafik 47" descr="Solarmodule Silhouette">
            <a:extLst>
              <a:ext uri="{FF2B5EF4-FFF2-40B4-BE49-F238E27FC236}">
                <a16:creationId xmlns:a16="http://schemas.microsoft.com/office/drawing/2014/main" id="{40489BC9-EB8C-8F36-5AFD-80094C9D83DE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 l="11042" t="25649"/>
          <a:stretch/>
        </p:blipFill>
        <p:spPr>
          <a:xfrm>
            <a:off x="7650752" y="1666554"/>
            <a:ext cx="813431" cy="679871"/>
          </a:xfrm>
          <a:prstGeom prst="rect">
            <a:avLst/>
          </a:prstGeom>
        </p:spPr>
      </p:pic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9FBBC648-36FB-03D3-033D-9EA7F95F6AE6}"/>
              </a:ext>
            </a:extLst>
          </p:cNvPr>
          <p:cNvGrpSpPr/>
          <p:nvPr/>
        </p:nvGrpSpPr>
        <p:grpSpPr>
          <a:xfrm>
            <a:off x="7036466" y="1297124"/>
            <a:ext cx="755930" cy="657224"/>
            <a:chOff x="6817391" y="1268549"/>
            <a:chExt cx="755930" cy="657224"/>
          </a:xfrm>
        </p:grpSpPr>
        <p:sp>
          <p:nvSpPr>
            <p:cNvPr id="49" name="Rechteck 48">
              <a:extLst>
                <a:ext uri="{FF2B5EF4-FFF2-40B4-BE49-F238E27FC236}">
                  <a16:creationId xmlns:a16="http://schemas.microsoft.com/office/drawing/2014/main" id="{1E8222D7-512F-0DA3-A74A-FE325A7548D2}"/>
                </a:ext>
              </a:extLst>
            </p:cNvPr>
            <p:cNvSpPr/>
            <p:nvPr/>
          </p:nvSpPr>
          <p:spPr>
            <a:xfrm rot="17620708">
              <a:off x="7268308" y="1620759"/>
              <a:ext cx="380326" cy="2297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pic>
          <p:nvPicPr>
            <p:cNvPr id="50" name="Grafik 49" descr="Sonne Silhouette">
              <a:extLst>
                <a:ext uri="{FF2B5EF4-FFF2-40B4-BE49-F238E27FC236}">
                  <a16:creationId xmlns:a16="http://schemas.microsoft.com/office/drawing/2014/main" id="{5C167908-4A52-55B5-D104-C5A9EB493C7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817391" y="1268549"/>
              <a:ext cx="592716" cy="592716"/>
            </a:xfrm>
            <a:prstGeom prst="rect">
              <a:avLst/>
            </a:prstGeom>
          </p:spPr>
        </p:pic>
        <p:sp>
          <p:nvSpPr>
            <p:cNvPr id="29" name="Wolkenförmige Legende 18">
              <a:extLst>
                <a:ext uri="{FF2B5EF4-FFF2-40B4-BE49-F238E27FC236}">
                  <a16:creationId xmlns:a16="http://schemas.microsoft.com/office/drawing/2014/main" id="{CE80016A-07CF-4BCE-BC75-31006B3B0505}"/>
                </a:ext>
              </a:extLst>
            </p:cNvPr>
            <p:cNvSpPr/>
            <p:nvPr/>
          </p:nvSpPr>
          <p:spPr>
            <a:xfrm>
              <a:off x="6894015" y="1297375"/>
              <a:ext cx="549870" cy="329121"/>
            </a:xfrm>
            <a:prstGeom prst="cloudCallout">
              <a:avLst>
                <a:gd name="adj1" fmla="val -17792"/>
                <a:gd name="adj2" fmla="val 40397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</p:grpSp>
      <p:sp>
        <p:nvSpPr>
          <p:cNvPr id="51" name="Textfeld 50">
            <a:extLst>
              <a:ext uri="{FF2B5EF4-FFF2-40B4-BE49-F238E27FC236}">
                <a16:creationId xmlns:a16="http://schemas.microsoft.com/office/drawing/2014/main" id="{CEAB4BDF-60C4-F56B-B4CB-18DD0C6F3335}"/>
              </a:ext>
            </a:extLst>
          </p:cNvPr>
          <p:cNvSpPr txBox="1"/>
          <p:nvPr/>
        </p:nvSpPr>
        <p:spPr bwMode="auto">
          <a:xfrm>
            <a:off x="6023730" y="2611880"/>
            <a:ext cx="21899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900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Bezug Solarstrom: 2kW</a:t>
            </a: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61A6CD7A-9171-B2BF-4C9C-493F704608F4}"/>
              </a:ext>
            </a:extLst>
          </p:cNvPr>
          <p:cNvSpPr txBox="1"/>
          <p:nvPr/>
        </p:nvSpPr>
        <p:spPr bwMode="auto">
          <a:xfrm>
            <a:off x="6023731" y="3397440"/>
            <a:ext cx="21899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900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Bezug Netzstrom: 1kW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2009D0E8-24A3-0439-ADEE-51FF24B5BB20}"/>
              </a:ext>
            </a:extLst>
          </p:cNvPr>
          <p:cNvSpPr txBox="1"/>
          <p:nvPr/>
        </p:nvSpPr>
        <p:spPr bwMode="auto">
          <a:xfrm>
            <a:off x="6023729" y="4140130"/>
            <a:ext cx="21899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900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Bezug Solarstrom: 1kW</a:t>
            </a:r>
          </a:p>
        </p:txBody>
      </p:sp>
      <p:sp>
        <p:nvSpPr>
          <p:cNvPr id="54" name="Textfeld 53">
            <a:extLst>
              <a:ext uri="{FF2B5EF4-FFF2-40B4-BE49-F238E27FC236}">
                <a16:creationId xmlns:a16="http://schemas.microsoft.com/office/drawing/2014/main" id="{FB2F9614-12C1-9DF0-F2AB-8F78977A8D67}"/>
              </a:ext>
            </a:extLst>
          </p:cNvPr>
          <p:cNvSpPr txBox="1"/>
          <p:nvPr/>
        </p:nvSpPr>
        <p:spPr bwMode="auto">
          <a:xfrm>
            <a:off x="6013960" y="4697167"/>
            <a:ext cx="218997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r>
              <a:rPr lang="de-CH" sz="900" dirty="0">
                <a:latin typeface="Calibri" panose="020F0502020204030204" pitchFamily="34" charset="0"/>
                <a:ea typeface="Arial" pitchFamily="-28" charset="0"/>
                <a:cs typeface="Calibri" panose="020F0502020204030204" pitchFamily="34" charset="0"/>
              </a:rPr>
              <a:t>Bezug Netzstrom: 0.5kW</a:t>
            </a:r>
          </a:p>
        </p:txBody>
      </p:sp>
    </p:spTree>
    <p:extLst>
      <p:ext uri="{BB962C8B-B14F-4D97-AF65-F5344CB8AC3E}">
        <p14:creationId xmlns:p14="http://schemas.microsoft.com/office/powerpoint/2010/main" val="4004688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1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Smart EVG 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Eigenverbrauchsgemeinschaft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85517B0B-F6B6-4580-A8D4-BAA519B4AA46}" type="slidenum">
              <a:rPr lang="de-CH" smtClean="0"/>
              <a:pPr>
                <a:defRPr/>
              </a:pPr>
              <a:t>7</a:t>
            </a:fld>
            <a:endParaRPr lang="de-CH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Beispiel Abrechnung (</a:t>
            </a:r>
            <a:r>
              <a:rPr lang="de-DE" dirty="0" err="1">
                <a:latin typeface="Calibri" panose="020F0502020204030204" pitchFamily="34" charset="0"/>
                <a:cs typeface="Calibri" panose="020F0502020204030204" pitchFamily="34" charset="0"/>
              </a:rPr>
              <a:t>Bsp</a:t>
            </a: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: mit Energieabrechnung) 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nl-NL" dirty="0"/>
              <a:t>© SW Wetzikon  │  </a:t>
            </a:r>
            <a:fld id="{23A3FFE7-69A1-4463-9C94-B28021ACC43B}" type="datetime4">
              <a:rPr lang="de-CH" smtClean="0"/>
              <a:t>2. Oktober 2024</a:t>
            </a:fld>
            <a:endParaRPr lang="nl-NL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525A0111-12D6-67C7-B4CB-115886A38D1D}"/>
              </a:ext>
            </a:extLst>
          </p:cNvPr>
          <p:cNvSpPr txBox="1"/>
          <p:nvPr/>
        </p:nvSpPr>
        <p:spPr bwMode="auto">
          <a:xfrm>
            <a:off x="2355642" y="3383502"/>
            <a:ext cx="179698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pPr algn="ctr"/>
            <a:r>
              <a:rPr lang="de-CH" sz="1200" spc="1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Produzentinnen / Produzent</a:t>
            </a:r>
            <a:endParaRPr lang="de-CH" sz="1200" b="1">
              <a:latin typeface="Calibri" panose="020F0502020204030204" pitchFamily="34" charset="0"/>
              <a:ea typeface="Arial" pitchFamily="-28" charset="0"/>
              <a:cs typeface="Calibri" panose="020F050202020403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F9FD300-CDCE-B30B-64FC-9A4136063027}"/>
              </a:ext>
            </a:extLst>
          </p:cNvPr>
          <p:cNvSpPr txBox="1"/>
          <p:nvPr/>
        </p:nvSpPr>
        <p:spPr bwMode="auto">
          <a:xfrm>
            <a:off x="6540779" y="3357015"/>
            <a:ext cx="175011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pPr algn="ctr"/>
            <a:r>
              <a:rPr lang="de-CH" sz="1200" spc="1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Endverbraucherinnen </a:t>
            </a:r>
            <a:r>
              <a:rPr lang="de-CH" sz="1200" spc="1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 Endverbraucher </a:t>
            </a:r>
            <a:endParaRPr lang="de-CH" sz="1200" spc="1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Grafik 8" descr="Kinder Silhouette">
            <a:extLst>
              <a:ext uri="{FF2B5EF4-FFF2-40B4-BE49-F238E27FC236}">
                <a16:creationId xmlns:a16="http://schemas.microsoft.com/office/drawing/2014/main" id="{B560868C-75A8-023B-B663-F0D99B446E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58634" y="2534121"/>
            <a:ext cx="914400" cy="914400"/>
          </a:xfrm>
          <a:prstGeom prst="rect">
            <a:avLst/>
          </a:prstGeom>
        </p:spPr>
      </p:pic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C4F16B6E-6E8C-6C1F-931C-1BE421A87DF4}"/>
              </a:ext>
            </a:extLst>
          </p:cNvPr>
          <p:cNvSpPr/>
          <p:nvPr/>
        </p:nvSpPr>
        <p:spPr>
          <a:xfrm>
            <a:off x="5736434" y="3980061"/>
            <a:ext cx="3358800" cy="257691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de-CH" sz="1400" b="1" spc="1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Stromrechnung </a:t>
            </a:r>
            <a:r>
              <a:rPr lang="de-CH" sz="1400" b="1" spc="1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Endverbraucher</a:t>
            </a:r>
          </a:p>
          <a:p>
            <a:pPr>
              <a:spcAft>
                <a:spcPts val="0"/>
              </a:spcAft>
            </a:pPr>
            <a:endParaRPr lang="de-CH" sz="1400" spc="1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de-CH" sz="1400" kern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itchFamily="-28" charset="-128"/>
                <a:cs typeface="Calibri" panose="020F0502020204030204" pitchFamily="34" charset="0"/>
              </a:rPr>
              <a:t>Bezug ab Netz</a:t>
            </a:r>
            <a:br>
              <a:rPr lang="de-CH" sz="1400" kern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itchFamily="-28" charset="-128"/>
                <a:cs typeface="Calibri" panose="020F0502020204030204" pitchFamily="34" charset="0"/>
              </a:rPr>
            </a:br>
            <a:r>
              <a:rPr lang="de-CH" sz="1400" kern="0" dirty="0">
                <a:solidFill>
                  <a:schemeClr val="tx1"/>
                </a:solidFill>
                <a:latin typeface="Calibri" panose="020F0502020204030204" pitchFamily="34" charset="0"/>
                <a:ea typeface="ＭＳ Ｐゴシック" pitchFamily="-28" charset="-128"/>
                <a:cs typeface="Calibri" panose="020F0502020204030204" pitchFamily="34" charset="0"/>
              </a:rPr>
              <a:t>-Tarif der Stadtwerke Wetzikon</a:t>
            </a:r>
            <a:br>
              <a:rPr lang="de-CH" sz="1400" spc="1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e-CH" sz="1400" spc="1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de-CH" sz="1400" spc="1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Bezug Solarstrom</a:t>
            </a:r>
            <a:br>
              <a:rPr lang="de-CH" sz="1400" spc="1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e-CH" sz="1400" spc="1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Solartarif </a:t>
            </a:r>
          </a:p>
          <a:p>
            <a:pPr lvl="0">
              <a:spcAft>
                <a:spcPts val="0"/>
              </a:spcAft>
            </a:pPr>
            <a:endParaRPr lang="de-CH" sz="1400" spc="1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22D372E7-DE47-3502-3E0F-D6C92681818B}"/>
              </a:ext>
            </a:extLst>
          </p:cNvPr>
          <p:cNvSpPr/>
          <p:nvPr/>
        </p:nvSpPr>
        <p:spPr>
          <a:xfrm>
            <a:off x="1598999" y="3997440"/>
            <a:ext cx="3357968" cy="255953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</a:pPr>
            <a:r>
              <a:rPr lang="de-CH" sz="1400" b="1" spc="1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Gutschrift Anlagenbesitzer</a:t>
            </a:r>
          </a:p>
          <a:p>
            <a:pPr algn="l">
              <a:spcAft>
                <a:spcPts val="0"/>
              </a:spcAft>
            </a:pPr>
            <a:endParaRPr lang="de-CH" sz="1400" spc="1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de-CH" sz="1400" spc="1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Rücklieferung Solarstrom ins Netz</a:t>
            </a:r>
          </a:p>
          <a:p>
            <a:pPr marL="342900" indent="-342900">
              <a:buFont typeface="+mj-lt"/>
              <a:buAutoNum type="arabicPeriod"/>
            </a:pPr>
            <a:endParaRPr lang="de-CH" sz="1400" spc="1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de-CH" sz="1400" spc="1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Gutschrift Bezug Solarstrom in der Liegenschaft </a:t>
            </a:r>
            <a:br>
              <a:rPr lang="de-CH" sz="1400" spc="1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de-CH" sz="1400" spc="1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2" name="Grafik 11" descr="Solarmodule Silhouette">
            <a:extLst>
              <a:ext uri="{FF2B5EF4-FFF2-40B4-BE49-F238E27FC236}">
                <a16:creationId xmlns:a16="http://schemas.microsoft.com/office/drawing/2014/main" id="{49D3314F-9899-BC3A-4D68-8BDE00F0CE5A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l="11042" t="25649"/>
          <a:stretch/>
        </p:blipFill>
        <p:spPr>
          <a:xfrm>
            <a:off x="2808424" y="2703631"/>
            <a:ext cx="813431" cy="679871"/>
          </a:xfrm>
          <a:prstGeom prst="rect">
            <a:avLst/>
          </a:prstGeom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B9605487-E95D-6854-28AD-23BD6F0683F4}"/>
              </a:ext>
            </a:extLst>
          </p:cNvPr>
          <p:cNvSpPr/>
          <p:nvPr/>
        </p:nvSpPr>
        <p:spPr>
          <a:xfrm rot="17620708">
            <a:off x="2717259" y="2517198"/>
            <a:ext cx="380326" cy="2297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4" name="Grafik 13" descr="Sonne Silhouette">
            <a:extLst>
              <a:ext uri="{FF2B5EF4-FFF2-40B4-BE49-F238E27FC236}">
                <a16:creationId xmlns:a16="http://schemas.microsoft.com/office/drawing/2014/main" id="{0FC8DA79-5FAA-0B47-A16E-CEC466123BC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446994" y="2228840"/>
            <a:ext cx="592716" cy="592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24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1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Smart EVG 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Eigenverbrauchsgemeinschaft</a:t>
            </a:r>
            <a:r>
              <a:rPr lang="de-DE" dirty="0"/>
              <a:t>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85517B0B-F6B6-4580-A8D4-BAA519B4AA46}" type="slidenum">
              <a:rPr lang="de-CH" smtClean="0"/>
              <a:pPr>
                <a:defRPr/>
              </a:pPr>
              <a:t>8</a:t>
            </a:fld>
            <a:endParaRPr lang="de-CH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4"/>
          </p:nvPr>
        </p:nvSpPr>
        <p:spPr>
          <a:xfrm>
            <a:off x="1012578" y="1262944"/>
            <a:ext cx="4656426" cy="5740260"/>
          </a:xfrm>
          <a:noFill/>
        </p:spPr>
        <p:txBody>
          <a:bodyPr numCol="1"/>
          <a:lstStyle/>
          <a:p>
            <a:pPr marL="0" indent="0">
              <a:buNone/>
            </a:pPr>
            <a:r>
              <a:rPr lang="de-DE" sz="2000" b="1" dirty="0">
                <a:latin typeface="Calibri" panose="020F0502020204030204" pitchFamily="34" charset="0"/>
                <a:cs typeface="Calibri" panose="020F0502020204030204" pitchFamily="34" charset="0"/>
              </a:rPr>
              <a:t>Grundlagen</a:t>
            </a:r>
          </a:p>
          <a:p>
            <a:pPr marL="0" indent="0">
              <a:buNone/>
            </a:pPr>
            <a:endParaRPr lang="de-DE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Anlagengrösse</a:t>
            </a:r>
            <a:endParaRPr lang="de-DE" sz="1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400" dirty="0">
                <a:latin typeface="Calibri" panose="020F0502020204030204" pitchFamily="34" charset="0"/>
                <a:cs typeface="Calibri" panose="020F0502020204030204" pitchFamily="34" charset="0"/>
              </a:rPr>
              <a:t>Es gibt keine Vorgaben zur </a:t>
            </a:r>
          </a:p>
          <a:p>
            <a:pPr marL="0" indent="0">
              <a:buNone/>
            </a:pPr>
            <a:r>
              <a:rPr lang="de-DE" sz="1400" dirty="0">
                <a:latin typeface="Calibri" panose="020F0502020204030204" pitchFamily="34" charset="0"/>
                <a:cs typeface="Calibri" panose="020F0502020204030204" pitchFamily="34" charset="0"/>
              </a:rPr>
              <a:t>Produktionsleistung der PV-Anlage. </a:t>
            </a:r>
          </a:p>
          <a:p>
            <a:pPr marL="0" indent="0">
              <a:buNone/>
            </a:pPr>
            <a:endParaRPr lang="de-D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600" b="1" dirty="0">
                <a:latin typeface="Calibri" panose="020F0502020204030204" pitchFamily="34" charset="0"/>
                <a:cs typeface="Calibri" panose="020F0502020204030204" pitchFamily="34" charset="0"/>
              </a:rPr>
              <a:t>Beteiligte Objekte </a:t>
            </a:r>
          </a:p>
          <a:p>
            <a:pPr marL="0" indent="0">
              <a:buNone/>
            </a:pPr>
            <a:r>
              <a:rPr lang="de-DE" sz="1400" dirty="0">
                <a:latin typeface="Calibri" panose="020F0502020204030204" pitchFamily="34" charset="0"/>
                <a:cs typeface="Calibri" panose="020F0502020204030204" pitchFamily="34" charset="0"/>
              </a:rPr>
              <a:t>Der Eigenverbrauch ist auf einzelne Häuser beschränkt und kann sich über mehrere Objekte erstrecken, falls ein gemeinsamer bestehender Netzanschluss vorhanden ist. </a:t>
            </a:r>
          </a:p>
          <a:p>
            <a:pPr marL="0" indent="0">
              <a:buNone/>
            </a:pPr>
            <a:endParaRPr lang="de-D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600" b="1" dirty="0">
                <a:latin typeface="Calibri" panose="020F0502020204030204" pitchFamily="34" charset="0"/>
                <a:cs typeface="Calibri" panose="020F0502020204030204" pitchFamily="34" charset="0"/>
              </a:rPr>
              <a:t>Gesetz</a:t>
            </a:r>
          </a:p>
          <a:p>
            <a:pPr marL="0" indent="0" algn="l">
              <a:buNone/>
            </a:pPr>
            <a:r>
              <a:rPr lang="de-CH" sz="1400" b="0" i="0" u="none" strike="noStrike" baseline="0" dirty="0">
                <a:latin typeface="FrutigerLTStd-Light"/>
              </a:rPr>
              <a:t>Als allgemeine </a:t>
            </a:r>
            <a:r>
              <a:rPr lang="de-DE" sz="1400" b="0" i="0" u="none" strike="noStrike" baseline="0" dirty="0">
                <a:latin typeface="FrutigerLTStd-Light"/>
              </a:rPr>
              <a:t>Grundlage dient Art. 16 Abs. 1 </a:t>
            </a:r>
            <a:r>
              <a:rPr lang="de-DE" sz="1400" b="0" i="0" u="none" strike="noStrike" baseline="0" dirty="0" err="1">
                <a:latin typeface="FrutigerLTStd-Light"/>
              </a:rPr>
              <a:t>EnG</a:t>
            </a:r>
            <a:r>
              <a:rPr lang="de-DE" sz="1400" b="0" i="0" u="none" strike="noStrike" baseline="0" dirty="0">
                <a:latin typeface="FrutigerLTStd-Light"/>
              </a:rPr>
              <a:t> im Vergleich mit Art. 14 </a:t>
            </a:r>
            <a:r>
              <a:rPr lang="de-DE" sz="1400" b="0" i="0" u="none" strike="noStrike" baseline="0" dirty="0" err="1">
                <a:latin typeface="FrutigerLTStd-Light"/>
              </a:rPr>
              <a:t>EnV</a:t>
            </a:r>
            <a:r>
              <a:rPr lang="de-DE" sz="1400" b="0" i="0" u="none" strike="noStrike" baseline="0" dirty="0">
                <a:latin typeface="FrutigerLTStd-Light"/>
              </a:rPr>
              <a:t>. </a:t>
            </a:r>
          </a:p>
          <a:p>
            <a:pPr marL="0" indent="0" algn="l">
              <a:buNone/>
            </a:pPr>
            <a:r>
              <a:rPr lang="de-DE" sz="1400" b="0" i="0" u="none" strike="noStrike" baseline="0" dirty="0">
                <a:latin typeface="FrutigerLTStd-Light"/>
              </a:rPr>
              <a:t>Die Bestimmungen </a:t>
            </a:r>
            <a:r>
              <a:rPr lang="de-CH" sz="1400" b="0" i="0" u="none" strike="noStrike" baseline="0" dirty="0">
                <a:latin typeface="FrutigerLTStd-Light"/>
              </a:rPr>
              <a:t>des </a:t>
            </a:r>
            <a:r>
              <a:rPr lang="de-CH" sz="1400" b="0" i="0" u="none" strike="noStrike" baseline="0" dirty="0" err="1">
                <a:latin typeface="FrutigerLTStd-Light"/>
              </a:rPr>
              <a:t>StromVG</a:t>
            </a:r>
            <a:r>
              <a:rPr lang="de-CH" sz="1400" b="0" i="0" u="none" strike="noStrike" baseline="0" dirty="0">
                <a:latin typeface="FrutigerLTStd-Light"/>
              </a:rPr>
              <a:t> und </a:t>
            </a:r>
            <a:r>
              <a:rPr lang="de-CH" sz="1400" b="0" i="0" u="none" strike="noStrike" baseline="0" dirty="0" err="1">
                <a:latin typeface="FrutigerLTStd-Light"/>
              </a:rPr>
              <a:t>EnG</a:t>
            </a:r>
            <a:r>
              <a:rPr lang="de-CH" sz="1400" b="0" i="0" u="none" strike="noStrike" baseline="0" dirty="0">
                <a:latin typeface="FrutigerLTStd-Light"/>
              </a:rPr>
              <a:t> sind einzuhalten.</a:t>
            </a:r>
            <a:endParaRPr lang="de-DE"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de-DE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sz="1600" b="1" dirty="0">
                <a:latin typeface="Calibri" panose="020F0502020204030204" pitchFamily="34" charset="0"/>
                <a:cs typeface="Calibri" panose="020F0502020204030204" pitchFamily="34" charset="0"/>
              </a:rPr>
              <a:t>Grundversorgung </a:t>
            </a:r>
          </a:p>
          <a:p>
            <a:pPr marL="0" indent="0">
              <a:buNone/>
            </a:pPr>
            <a:r>
              <a:rPr lang="de-DE" sz="1400" dirty="0">
                <a:latin typeface="Calibri" panose="020F0502020204030204" pitchFamily="34" charset="0"/>
                <a:cs typeface="Calibri" panose="020F0502020204030204" pitchFamily="34" charset="0"/>
              </a:rPr>
              <a:t>Die Endverbraucherinnen und Endverbraucher bleiben weiterhin in der Grundversorgung der Stadtwerke Wetzikon. Sie können freiwillig zusätzlich Solarstrom von den Produzentinnen und Produzenten beziehen</a:t>
            </a:r>
            <a:r>
              <a:rPr lang="de-DE" sz="16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nl-NL" dirty="0"/>
              <a:t>© SW Wetzikon  │  </a:t>
            </a:r>
            <a:fld id="{23A3FFE7-69A1-4463-9C94-B28021ACC43B}" type="datetime4">
              <a:rPr lang="de-CH" smtClean="0"/>
              <a:t>2. Oktober 2024</a:t>
            </a:fld>
            <a:endParaRPr lang="nl-NL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EE5C5CE-B112-7C15-9B7F-EF17293D3931}"/>
              </a:ext>
            </a:extLst>
          </p:cNvPr>
          <p:cNvSpPr txBox="1"/>
          <p:nvPr/>
        </p:nvSpPr>
        <p:spPr bwMode="auto">
          <a:xfrm>
            <a:off x="5505449" y="1762968"/>
            <a:ext cx="4681611" cy="5530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pPr marL="0" marR="0" lvl="0" indent="0" algn="l" defTabSz="520716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ＭＳ Ｐゴシック" pitchFamily="16" charset="-128"/>
                <a:cs typeface="Calibri" panose="020F0502020204030204" pitchFamily="34" charset="0"/>
              </a:rPr>
              <a:t>Messung und Abrechnung </a:t>
            </a:r>
          </a:p>
          <a:p>
            <a:pPr marL="0" marR="0" lvl="0" indent="0" algn="l" defTabSz="520716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ＭＳ Ｐゴシック" pitchFamily="16" charset="-128"/>
                <a:cs typeface="Calibri" panose="020F0502020204030204" pitchFamily="34" charset="0"/>
              </a:rPr>
              <a:t>Die gesamte Messung und Abrechnung bleibt in der Verantwortung der Stadtwerke Wetzikon. </a:t>
            </a:r>
          </a:p>
          <a:p>
            <a:pPr marL="0" marR="0" lvl="0" indent="0" algn="l" defTabSz="520716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de-DE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ＭＳ Ｐゴシック" pitchFamily="16" charset="-128"/>
              <a:cs typeface="Calibri" panose="020F0502020204030204" pitchFamily="34" charset="0"/>
            </a:endParaRPr>
          </a:p>
          <a:p>
            <a:pPr marL="0" marR="0" lvl="0" indent="0" algn="l" defTabSz="520716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ＭＳ Ｐゴシック" pitchFamily="16" charset="-128"/>
                <a:cs typeface="Calibri" panose="020F0502020204030204" pitchFamily="34" charset="0"/>
              </a:rPr>
              <a:t>Preis </a:t>
            </a:r>
          </a:p>
          <a:p>
            <a:pPr marL="0" marR="0" lvl="0" indent="0" algn="l" defTabSz="520716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ＭＳ Ｐゴシック" pitchFamily="16" charset="-128"/>
                <a:cs typeface="Calibri" panose="020F0502020204030204" pitchFamily="34" charset="0"/>
              </a:rPr>
              <a:t>Die Höhe des Preises für den Solarstrombezug richtet sich nach dem aktuellen Tarif der Stadtwerke Wetzikon abzüglich 2 Rp./kWh. </a:t>
            </a:r>
          </a:p>
          <a:p>
            <a:pPr marL="0" marR="0" lvl="0" indent="0" algn="l" defTabSz="520716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de-DE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ＭＳ Ｐゴシック" pitchFamily="16" charset="-128"/>
              <a:cs typeface="Calibri" panose="020F0502020204030204" pitchFamily="34" charset="0"/>
            </a:endParaRPr>
          </a:p>
          <a:p>
            <a:pPr marL="0" marR="0" lvl="0" indent="0" algn="l" defTabSz="520716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ＭＳ Ｐゴシック" pitchFamily="16" charset="-128"/>
                <a:cs typeface="Calibri" panose="020F0502020204030204" pitchFamily="34" charset="0"/>
              </a:rPr>
              <a:t>Wahl zur Teilnahme </a:t>
            </a:r>
          </a:p>
          <a:p>
            <a:pPr marL="0" marR="0" lvl="0" indent="0" algn="l" defTabSz="520716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ＭＳ Ｐゴシック" pitchFamily="16" charset="-128"/>
                <a:cs typeface="Calibri" panose="020F0502020204030204" pitchFamily="34" charset="0"/>
              </a:rPr>
              <a:t>Die Teilnahme am Eigenverbrauch ist freiwillig. </a:t>
            </a:r>
          </a:p>
          <a:p>
            <a:pPr marL="0" marR="0" lvl="0" indent="0" algn="l" defTabSz="520716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de-DE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ＭＳ Ｐゴシック" pitchFamily="16" charset="-128"/>
              <a:cs typeface="Calibri" panose="020F0502020204030204" pitchFamily="34" charset="0"/>
            </a:endParaRPr>
          </a:p>
          <a:p>
            <a:pPr marL="0" marR="0" lvl="0" indent="0" algn="l" defTabSz="520716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ＭＳ Ｐゴシック" pitchFamily="16" charset="-128"/>
                <a:cs typeface="Calibri" panose="020F0502020204030204" pitchFamily="34" charset="0"/>
              </a:rPr>
              <a:t>Verhältnis zu den Stadtwerken Wetzikon </a:t>
            </a:r>
          </a:p>
          <a:p>
            <a:pPr marL="0" marR="0" lvl="0" indent="0" algn="l" defTabSz="520716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ＭＳ Ｐゴシック" pitchFamily="16" charset="-128"/>
                <a:cs typeface="Calibri" panose="020F0502020204030204" pitchFamily="34" charset="0"/>
              </a:rPr>
              <a:t>Die Endverbraucherinnen und Endverbraucher bleiben weiterhin Kunden der Stadtwerke Wetzikon.</a:t>
            </a:r>
          </a:p>
          <a:p>
            <a:pPr marL="0" marR="0" lvl="0" indent="0" algn="l" defTabSz="520716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de-DE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ＭＳ Ｐゴシック" pitchFamily="16" charset="-128"/>
              <a:cs typeface="Calibri" panose="020F0502020204030204" pitchFamily="34" charset="0"/>
            </a:endParaRPr>
          </a:p>
          <a:p>
            <a:pPr marL="0" marR="0" lvl="0" indent="0" algn="l" defTabSz="520716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ＭＳ Ｐゴシック" pitchFamily="16" charset="-128"/>
                <a:cs typeface="Calibri" panose="020F0502020204030204" pitchFamily="34" charset="0"/>
              </a:rPr>
              <a:t>Verhältnis zu den Produzentinnen und Produzenten</a:t>
            </a:r>
          </a:p>
          <a:p>
            <a:pPr marL="0" marR="0" lvl="0" indent="0" algn="l" defTabSz="520716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ＭＳ Ｐゴシック" pitchFamily="16" charset="-128"/>
                <a:cs typeface="Calibri" panose="020F0502020204030204" pitchFamily="34" charset="0"/>
              </a:rPr>
              <a:t>Die Endverbraucherinnen und Endverbraucher </a:t>
            </a:r>
            <a:r>
              <a:rPr kumimoji="0" lang="de-DE" sz="14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ＭＳ Ｐゴシック" pitchFamily="16" charset="-128"/>
                <a:cs typeface="Calibri" panose="020F0502020204030204" pitchFamily="34" charset="0"/>
              </a:rPr>
              <a:t>schliessen</a:t>
            </a: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ＭＳ Ｐゴシック" pitchFamily="16" charset="-128"/>
                <a:cs typeface="Calibri" panose="020F0502020204030204" pitchFamily="34" charset="0"/>
              </a:rPr>
              <a:t> eine Einverständniserklärung zur Teilnahme an der Smart EVG und Bezug des Solarstroms der Liegenschaft mit den Produzentinnen und Produzenten ab. </a:t>
            </a:r>
          </a:p>
          <a:p>
            <a:endParaRPr lang="de-CH" b="1" dirty="0">
              <a:ea typeface="Arial" pitchFamily="-28" charset="0"/>
              <a:cs typeface="Arial" pitchFamily="-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88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85517B0B-F6B6-4580-A8D4-BAA519B4AA46}" type="slidenum">
              <a:rPr lang="de-CH" smtClean="0"/>
              <a:pPr>
                <a:defRPr/>
              </a:pPr>
              <a:t>9</a:t>
            </a:fld>
            <a:endParaRPr lang="de-CH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r>
              <a:rPr lang="nl-NL" dirty="0"/>
              <a:t>© SW Wetzikon  │  </a:t>
            </a:r>
            <a:fld id="{23A3FFE7-69A1-4463-9C94-B28021ACC43B}" type="datetime4">
              <a:rPr lang="de-CH" smtClean="0"/>
              <a:t>2. Oktober 2024</a:t>
            </a:fld>
            <a:endParaRPr lang="nl-NL" dirty="0"/>
          </a:p>
        </p:txBody>
      </p:sp>
      <p:sp>
        <p:nvSpPr>
          <p:cNvPr id="10" name="Textfeld 20">
            <a:extLst>
              <a:ext uri="{FF2B5EF4-FFF2-40B4-BE49-F238E27FC236}">
                <a16:creationId xmlns:a16="http://schemas.microsoft.com/office/drawing/2014/main" id="{8A000372-BDCB-4DD0-978B-C060A51FD34C}"/>
              </a:ext>
            </a:extLst>
          </p:cNvPr>
          <p:cNvSpPr txBox="1"/>
          <p:nvPr/>
        </p:nvSpPr>
        <p:spPr>
          <a:xfrm>
            <a:off x="8104474" y="3170067"/>
            <a:ext cx="2001696" cy="1949661"/>
          </a:xfrm>
          <a:prstGeom prst="round2Diag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50"/>
              </a:lnSpc>
              <a:spcAft>
                <a:spcPts val="0"/>
              </a:spcAft>
            </a:pPr>
            <a:r>
              <a:rPr lang="de-CH" sz="1100" u="sng" spc="1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Vertrag</a:t>
            </a:r>
            <a:r>
              <a:rPr lang="de-CH" sz="1100" spc="1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für Abrechnungsdienstleistung </a:t>
            </a:r>
            <a:r>
              <a:rPr lang="de-CH" sz="1100" spc="1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 </a:t>
            </a:r>
            <a:r>
              <a:rPr lang="de-CH" sz="1100" spc="1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Solarstromes</a:t>
            </a:r>
          </a:p>
          <a:p>
            <a:pPr algn="ctr">
              <a:lnSpc>
                <a:spcPts val="1450"/>
              </a:lnSpc>
              <a:spcAft>
                <a:spcPts val="0"/>
              </a:spcAft>
            </a:pPr>
            <a:endParaRPr lang="de-CH" sz="1100" spc="1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ts val="1450"/>
              </a:lnSpc>
              <a:spcAft>
                <a:spcPts val="0"/>
              </a:spcAft>
            </a:pPr>
            <a:r>
              <a:rPr lang="de-CH" sz="1100" u="sng" spc="1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Vergütung</a:t>
            </a:r>
            <a:r>
              <a:rPr lang="de-CH" sz="1100" spc="1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lnSpc>
                <a:spcPts val="1450"/>
              </a:lnSpc>
              <a:spcAft>
                <a:spcPts val="0"/>
              </a:spcAft>
            </a:pPr>
            <a:r>
              <a:rPr lang="de-CH" sz="1100" spc="1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 Rücklieferung ins Netz und des Eigenverbrauchs in der Liegenschaft 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FB01FB86-5D2C-46CD-9778-B75CB0D7ECEF}"/>
              </a:ext>
            </a:extLst>
          </p:cNvPr>
          <p:cNvSpPr txBox="1"/>
          <p:nvPr/>
        </p:nvSpPr>
        <p:spPr>
          <a:xfrm>
            <a:off x="5093117" y="5307741"/>
            <a:ext cx="1437626" cy="983001"/>
          </a:xfrm>
          <a:prstGeom prst="round2DiagRect">
            <a:avLst/>
          </a:prstGeom>
          <a:solidFill>
            <a:srgbClr val="CC0000">
              <a:lumMod val="20000"/>
              <a:lumOff val="80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algn="ctr" defTabSz="727433">
              <a:defRPr sz="1432" kern="0">
                <a:solidFill>
                  <a:srgbClr val="FFFFFF"/>
                </a:solidFill>
                <a:latin typeface="Cordia New"/>
                <a:ea typeface="ＭＳ Ｐゴシック" pitchFamily="-28" charset="-128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5pPr>
            <a:lvl6pPr>
              <a:defRPr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6pPr>
            <a:lvl7pPr>
              <a:defRPr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7pPr>
            <a:lvl8pPr>
              <a:defRPr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8pPr>
            <a:lvl9pPr>
              <a:defRPr>
                <a:solidFill>
                  <a:schemeClr val="tx1"/>
                </a:solidFill>
                <a:latin typeface="Arial" charset="0"/>
                <a:ea typeface="ＭＳ Ｐゴシック" pitchFamily="-28" charset="-128"/>
              </a:defRPr>
            </a:lvl9pPr>
          </a:lstStyle>
          <a:p>
            <a:r>
              <a:rPr lang="de-CH" sz="11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Grundversorgung</a:t>
            </a:r>
            <a:br>
              <a:rPr lang="de-CH" sz="11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CH" sz="3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de-CH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Netzstrom nach </a:t>
            </a:r>
          </a:p>
          <a:p>
            <a:r>
              <a:rPr lang="de-CH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Tarifwahl bei den </a:t>
            </a:r>
          </a:p>
          <a:p>
            <a:r>
              <a:rPr lang="de-CH" sz="11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Stadtwerken Wetzikon </a:t>
            </a:r>
          </a:p>
        </p:txBody>
      </p:sp>
      <p:sp>
        <p:nvSpPr>
          <p:cNvPr id="12" name="Textfeld 17">
            <a:extLst>
              <a:ext uri="{FF2B5EF4-FFF2-40B4-BE49-F238E27FC236}">
                <a16:creationId xmlns:a16="http://schemas.microsoft.com/office/drawing/2014/main" id="{682BFE4B-99B9-4B32-AB3E-E45959B3C711}"/>
              </a:ext>
            </a:extLst>
          </p:cNvPr>
          <p:cNvSpPr txBox="1"/>
          <p:nvPr/>
        </p:nvSpPr>
        <p:spPr>
          <a:xfrm>
            <a:off x="5011862" y="2492492"/>
            <a:ext cx="1600136" cy="566586"/>
          </a:xfrm>
          <a:prstGeom prst="round2Diag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450"/>
              </a:lnSpc>
              <a:spcAft>
                <a:spcPts val="0"/>
              </a:spcAft>
            </a:pPr>
            <a:r>
              <a:rPr lang="de-CH" sz="1100" u="sng" spc="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Vertrag</a:t>
            </a:r>
            <a:r>
              <a:rPr lang="de-CH" sz="1100" spc="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de-CH" sz="1100" spc="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zum Bezug von</a:t>
            </a:r>
            <a:r>
              <a:rPr lang="de-CH" sz="1100" spc="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Solarstrom  </a:t>
            </a:r>
          </a:p>
        </p:txBody>
      </p:sp>
      <p:pic>
        <p:nvPicPr>
          <p:cNvPr id="22" name="Picture 2" descr="Über uns – Janus Gruppe Ges.m.b.H.">
            <a:extLst>
              <a:ext uri="{FF2B5EF4-FFF2-40B4-BE49-F238E27FC236}">
                <a16:creationId xmlns:a16="http://schemas.microsoft.com/office/drawing/2014/main" id="{A4E7D3A1-B679-4F03-9F49-6B44D2F838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162" y="5414282"/>
            <a:ext cx="795467" cy="784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D28F9D5C-431A-4DD3-AC02-C57640CC49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52523" y="5684379"/>
            <a:ext cx="1619506" cy="367487"/>
          </a:xfrm>
          <a:prstGeom prst="rect">
            <a:avLst/>
          </a:prstGeom>
        </p:spPr>
      </p:pic>
      <p:sp>
        <p:nvSpPr>
          <p:cNvPr id="26" name="Textplatzhalter 15">
            <a:extLst>
              <a:ext uri="{FF2B5EF4-FFF2-40B4-BE49-F238E27FC236}">
                <a16:creationId xmlns:a16="http://schemas.microsoft.com/office/drawing/2014/main" id="{EB154C4C-7F4E-792F-6B7B-383C5AEB21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43237" y="1836255"/>
            <a:ext cx="3683879" cy="5866869"/>
          </a:xfrm>
        </p:spPr>
        <p:txBody>
          <a:bodyPr/>
          <a:lstStyle/>
          <a:p>
            <a:pPr marL="0" indent="0">
              <a:buNone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Umsetzung Smart EVG </a:t>
            </a:r>
          </a:p>
          <a:p>
            <a:pPr marL="0" indent="0">
              <a:buNone/>
            </a:pPr>
            <a:endParaRPr lang="de-DE" dirty="0"/>
          </a:p>
          <a:p>
            <a:pPr marL="342900" indent="-342900">
              <a:buFont typeface="+mj-lt"/>
              <a:buAutoNum type="arabicPeriod"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Kontaktieren Sie uns für eine Beratung. 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Wir unterstützen Sie bei der Umsetzung und den Vertragsabwicklungen mit den Endverbraucherinnen und Endverbrauchern. </a:t>
            </a:r>
            <a:b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=&gt; Hierfür können Sie unser digitales Vertragsabschlusstool nutzen. </a:t>
            </a:r>
          </a:p>
          <a:p>
            <a:pPr marL="342900" indent="-342900">
              <a:buFont typeface="+mj-lt"/>
              <a:buAutoNum type="arabicPeriod"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Wir übernehmen die Energieabrechnung der Endverbraucherinnen und Endverbrauchern. </a:t>
            </a:r>
          </a:p>
          <a:p>
            <a:pPr marL="0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Grafik 1" descr="Solarmodule Silhouette">
            <a:extLst>
              <a:ext uri="{FF2B5EF4-FFF2-40B4-BE49-F238E27FC236}">
                <a16:creationId xmlns:a16="http://schemas.microsoft.com/office/drawing/2014/main" id="{86ED7508-6B1E-636B-8D40-47DBA94872C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rcRect l="11042" t="25649"/>
          <a:stretch/>
        </p:blipFill>
        <p:spPr>
          <a:xfrm>
            <a:off x="7447900" y="2347235"/>
            <a:ext cx="813431" cy="679871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E0E4DC7B-74F6-8F90-FFB3-91E9A0F30230}"/>
              </a:ext>
            </a:extLst>
          </p:cNvPr>
          <p:cNvSpPr/>
          <p:nvPr/>
        </p:nvSpPr>
        <p:spPr>
          <a:xfrm rot="17620708">
            <a:off x="7267998" y="2298037"/>
            <a:ext cx="380326" cy="2297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3" name="Grafik 2" descr="Sonne Silhouette">
            <a:extLst>
              <a:ext uri="{FF2B5EF4-FFF2-40B4-BE49-F238E27FC236}">
                <a16:creationId xmlns:a16="http://schemas.microsoft.com/office/drawing/2014/main" id="{384B71B4-5DF1-99F5-6130-BA78B9DA774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151542" y="1815573"/>
            <a:ext cx="592716" cy="592716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9F9B4FFF-3DAE-4602-6D00-76C5B7F1D84A}"/>
              </a:ext>
            </a:extLst>
          </p:cNvPr>
          <p:cNvSpPr txBox="1"/>
          <p:nvPr/>
        </p:nvSpPr>
        <p:spPr bwMode="auto">
          <a:xfrm>
            <a:off x="8432622" y="2308657"/>
            <a:ext cx="1656000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pPr algn="ctr"/>
            <a:r>
              <a:rPr lang="de-CH" sz="1200" spc="1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Produzentinnen / Produzent</a:t>
            </a:r>
            <a:endParaRPr lang="de-CH" sz="1200" b="1">
              <a:latin typeface="Calibri" panose="020F0502020204030204" pitchFamily="34" charset="0"/>
              <a:ea typeface="Arial" pitchFamily="-28" charset="0"/>
              <a:cs typeface="Calibri" panose="020F0502020204030204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F60830D-1527-1D6B-D880-4B58C1FFBFB8}"/>
              </a:ext>
            </a:extLst>
          </p:cNvPr>
          <p:cNvSpPr txBox="1"/>
          <p:nvPr/>
        </p:nvSpPr>
        <p:spPr bwMode="auto">
          <a:xfrm>
            <a:off x="4927700" y="4123569"/>
            <a:ext cx="1669718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rtlCol="0">
            <a:prstTxWarp prst="textNoShape">
              <a:avLst/>
            </a:prstTxWarp>
            <a:spAutoFit/>
          </a:bodyPr>
          <a:lstStyle/>
          <a:p>
            <a:pPr algn="ctr"/>
            <a:r>
              <a:rPr lang="de-CH" sz="1200" spc="1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Endverbraucherinnen </a:t>
            </a:r>
            <a:r>
              <a:rPr lang="de-CH" sz="1200" spc="1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 Endverbraucher </a:t>
            </a:r>
            <a:endParaRPr lang="de-CH" sz="1200" spc="1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Grafik 12" descr="Kinder Silhouette">
            <a:extLst>
              <a:ext uri="{FF2B5EF4-FFF2-40B4-BE49-F238E27FC236}">
                <a16:creationId xmlns:a16="http://schemas.microsoft.com/office/drawing/2014/main" id="{61FCD288-E9A7-DCB0-0988-341EC2D257F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103266" y="3282233"/>
            <a:ext cx="914400" cy="914400"/>
          </a:xfrm>
          <a:prstGeom prst="rect">
            <a:avLst/>
          </a:prstGeom>
        </p:spPr>
      </p:pic>
      <p:sp>
        <p:nvSpPr>
          <p:cNvPr id="18" name="Pfeil: nach unten 17">
            <a:extLst>
              <a:ext uri="{FF2B5EF4-FFF2-40B4-BE49-F238E27FC236}">
                <a16:creationId xmlns:a16="http://schemas.microsoft.com/office/drawing/2014/main" id="{16C52DF5-1983-D81D-CE54-77D31D079C80}"/>
              </a:ext>
            </a:extLst>
          </p:cNvPr>
          <p:cNvSpPr/>
          <p:nvPr/>
        </p:nvSpPr>
        <p:spPr>
          <a:xfrm rot="3286737">
            <a:off x="6620748" y="2481688"/>
            <a:ext cx="87684" cy="1697880"/>
          </a:xfrm>
          <a:prstGeom prst="downArrow">
            <a:avLst>
              <a:gd name="adj1" fmla="val 100000"/>
              <a:gd name="adj2" fmla="val 107952"/>
            </a:avLst>
          </a:prstGeom>
          <a:solidFill>
            <a:srgbClr val="92D050"/>
          </a:solidFill>
          <a:ln>
            <a:solidFill>
              <a:srgbClr val="92D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3" name="Pfeil: nach unten 22">
            <a:extLst>
              <a:ext uri="{FF2B5EF4-FFF2-40B4-BE49-F238E27FC236}">
                <a16:creationId xmlns:a16="http://schemas.microsoft.com/office/drawing/2014/main" id="{1EB6DC46-C26E-568C-7035-E632DEE87025}"/>
              </a:ext>
            </a:extLst>
          </p:cNvPr>
          <p:cNvSpPr/>
          <p:nvPr/>
        </p:nvSpPr>
        <p:spPr>
          <a:xfrm rot="7444066">
            <a:off x="6657414" y="4387369"/>
            <a:ext cx="91684" cy="1643601"/>
          </a:xfrm>
          <a:prstGeom prst="downArrow">
            <a:avLst>
              <a:gd name="adj1" fmla="val 100000"/>
              <a:gd name="adj2" fmla="val 107952"/>
            </a:avLst>
          </a:prstGeom>
          <a:solidFill>
            <a:srgbClr val="CC0000">
              <a:lumMod val="20000"/>
              <a:lumOff val="80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27433"/>
            <a:endParaRPr lang="de-CH" sz="1432" kern="0">
              <a:solidFill>
                <a:srgbClr val="FFFFFF"/>
              </a:solidFill>
              <a:latin typeface="Cordia New"/>
              <a:ea typeface="ＭＳ Ｐゴシック" pitchFamily="-28" charset="-128"/>
            </a:endParaRPr>
          </a:p>
        </p:txBody>
      </p:sp>
      <p:sp>
        <p:nvSpPr>
          <p:cNvPr id="27" name="Pfeil: nach unten 26">
            <a:extLst>
              <a:ext uri="{FF2B5EF4-FFF2-40B4-BE49-F238E27FC236}">
                <a16:creationId xmlns:a16="http://schemas.microsoft.com/office/drawing/2014/main" id="{E30F447E-D3E3-D7D2-B8CA-AE6AFBCE26B1}"/>
              </a:ext>
            </a:extLst>
          </p:cNvPr>
          <p:cNvSpPr/>
          <p:nvPr/>
        </p:nvSpPr>
        <p:spPr>
          <a:xfrm>
            <a:off x="7836335" y="3054481"/>
            <a:ext cx="67555" cy="2253260"/>
          </a:xfrm>
          <a:prstGeom prst="downArrow">
            <a:avLst>
              <a:gd name="adj1" fmla="val 100000"/>
              <a:gd name="adj2" fmla="val 107952"/>
            </a:avLst>
          </a:prstGeom>
          <a:solidFill>
            <a:schemeClr val="accent3">
              <a:lumMod val="20000"/>
              <a:lumOff val="80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rot="0" spcFirstLastPara="0" vertOverflow="overflow" horzOverflow="overflow" vert="horz" wrap="none" lIns="72741" tIns="36371" rIns="72741" bIns="3637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727433"/>
            <a:endParaRPr lang="de-CH" sz="1432" kern="0">
              <a:solidFill>
                <a:srgbClr val="FFFFFF"/>
              </a:solidFill>
              <a:latin typeface="Cordia New"/>
              <a:ea typeface="ＭＳ Ｐゴシック" pitchFamily="-28" charset="-128"/>
            </a:endParaRPr>
          </a:p>
        </p:txBody>
      </p:sp>
      <p:sp>
        <p:nvSpPr>
          <p:cNvPr id="20" name="Textplatzhalter 16">
            <a:extLst>
              <a:ext uri="{FF2B5EF4-FFF2-40B4-BE49-F238E27FC236}">
                <a16:creationId xmlns:a16="http://schemas.microsoft.com/office/drawing/2014/main" id="{25D6BC72-D899-45E4-4567-034FC667C87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324547" y="280126"/>
            <a:ext cx="4862513" cy="446088"/>
          </a:xfrm>
        </p:spPr>
        <p:txBody>
          <a:bodyPr/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Smart EVG </a:t>
            </a:r>
          </a:p>
        </p:txBody>
      </p:sp>
      <p:sp>
        <p:nvSpPr>
          <p:cNvPr id="21" name="Textplatzhalter 14">
            <a:extLst>
              <a:ext uri="{FF2B5EF4-FFF2-40B4-BE49-F238E27FC236}">
                <a16:creationId xmlns:a16="http://schemas.microsoft.com/office/drawing/2014/main" id="{B8CE16BB-0379-57DE-D3F6-E29A6EF4FB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33047" y="702667"/>
            <a:ext cx="4856161" cy="354012"/>
          </a:xfrm>
        </p:spPr>
        <p:txBody>
          <a:bodyPr/>
          <a:lstStyle/>
          <a:p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Eigenverbrauchsgemeinschaft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9749413"/>
      </p:ext>
    </p:extLst>
  </p:cSld>
  <p:clrMapOvr>
    <a:masterClrMapping/>
  </p:clrMapOvr>
</p:sld>
</file>

<file path=ppt/theme/theme1.xml><?xml version="1.0" encoding="utf-8"?>
<a:theme xmlns:a="http://schemas.openxmlformats.org/drawingml/2006/main" name="SWW_Präsentationen_Vorlage_4_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</a:spPr>
      <a:bodyPr>
        <a:prstTxWarp prst="textNoShape">
          <a:avLst/>
        </a:prstTxWarp>
        <a:spAutoFit/>
      </a:bodyPr>
      <a:lstStyle>
        <a:defPPr>
          <a:defRPr b="1" dirty="0">
            <a:ea typeface="Arial" pitchFamily="-28" charset="0"/>
            <a:cs typeface="Arial" pitchFamily="-2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2" id="{9F0AD8BB-9DB2-4D77-98DC-0AADBBBA9AF2}" vid="{57936F89-9455-45F3-9E6D-7F85CC252B4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B2814530BC7B244ABF9A486A56EF6FF" ma:contentTypeVersion="4" ma:contentTypeDescription="Ein neues Dokument erstellen." ma:contentTypeScope="" ma:versionID="93033a807eebec2799fb42713c56c483">
  <xsd:schema xmlns:xsd="http://www.w3.org/2001/XMLSchema" xmlns:xs="http://www.w3.org/2001/XMLSchema" xmlns:p="http://schemas.microsoft.com/office/2006/metadata/properties" xmlns:ns2="32709df2-1b97-45a4-baa6-21e0f9fa04cd" targetNamespace="http://schemas.microsoft.com/office/2006/metadata/properties" ma:root="true" ma:fieldsID="72a4b14548848db9cb558f0e50539c75" ns2:_="">
    <xsd:import namespace="32709df2-1b97-45a4-baa6-21e0f9fa04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709df2-1b97-45a4-baa6-21e0f9fa04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3EC1C1A-076B-44B9-82D1-36BAD97977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709df2-1b97-45a4-baa6-21e0f9fa04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35E6A4A-690A-47CD-B2E5-47C9BAD5B75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A7CE31-FC17-4038-9ECD-5128AA72551C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32709df2-1b97-45a4-baa6-21e0f9fa04cd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SWW_Präsentationen_Vorlage_4_3</Template>
  <TotalTime>0</TotalTime>
  <Words>888</Words>
  <Application>Microsoft Office PowerPoint</Application>
  <PresentationFormat>Benutzerdefiniert</PresentationFormat>
  <Paragraphs>234</Paragraphs>
  <Slides>12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9" baseType="lpstr">
      <vt:lpstr>Arial</vt:lpstr>
      <vt:lpstr>Arial Narrow</vt:lpstr>
      <vt:lpstr>Calibri</vt:lpstr>
      <vt:lpstr>Cordia New</vt:lpstr>
      <vt:lpstr>FrutigerLTStd-Light</vt:lpstr>
      <vt:lpstr>Wingdings</vt:lpstr>
      <vt:lpstr>SWW_Präsentationen_Vorlage_4_3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Andrina Stucky</dc:creator>
  <dc:description>130743</dc:description>
  <cp:lastModifiedBy>Sabrina Wagner</cp:lastModifiedBy>
  <cp:revision>37</cp:revision>
  <cp:lastPrinted>2016-09-27T05:06:55Z</cp:lastPrinted>
  <dcterms:created xsi:type="dcterms:W3CDTF">2023-11-01T08:40:06Z</dcterms:created>
  <dcterms:modified xsi:type="dcterms:W3CDTF">2024-10-02T11:10:48Z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0x010100AB2814530BC7B244ABF9A486A56EF6FF</vt:lpwstr>
  </property>
</Properties>
</file>